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316" r:id="rId3"/>
    <p:sldId id="260" r:id="rId4"/>
    <p:sldId id="257" r:id="rId5"/>
    <p:sldId id="258" r:id="rId6"/>
    <p:sldId id="283" r:id="rId7"/>
    <p:sldId id="263" r:id="rId8"/>
    <p:sldId id="284" r:id="rId9"/>
    <p:sldId id="265" r:id="rId10"/>
    <p:sldId id="286" r:id="rId11"/>
    <p:sldId id="266" r:id="rId12"/>
    <p:sldId id="287" r:id="rId13"/>
    <p:sldId id="267" r:id="rId14"/>
    <p:sldId id="288" r:id="rId15"/>
    <p:sldId id="268" r:id="rId16"/>
    <p:sldId id="269" r:id="rId17"/>
    <p:sldId id="270" r:id="rId18"/>
    <p:sldId id="290" r:id="rId19"/>
    <p:sldId id="337" r:id="rId20"/>
    <p:sldId id="271" r:id="rId21"/>
    <p:sldId id="291" r:id="rId22"/>
    <p:sldId id="274" r:id="rId23"/>
    <p:sldId id="292" r:id="rId24"/>
    <p:sldId id="275" r:id="rId25"/>
    <p:sldId id="293" r:id="rId26"/>
    <p:sldId id="276" r:id="rId27"/>
    <p:sldId id="294" r:id="rId28"/>
    <p:sldId id="338" r:id="rId29"/>
    <p:sldId id="335" r:id="rId30"/>
    <p:sldId id="336" r:id="rId31"/>
    <p:sldId id="277" r:id="rId32"/>
    <p:sldId id="295" r:id="rId33"/>
    <p:sldId id="281" r:id="rId34"/>
    <p:sldId id="296" r:id="rId35"/>
    <p:sldId id="279" r:id="rId36"/>
    <p:sldId id="297" r:id="rId37"/>
    <p:sldId id="278" r:id="rId38"/>
    <p:sldId id="273" r:id="rId39"/>
    <p:sldId id="272" r:id="rId40"/>
    <p:sldId id="339" r:id="rId41"/>
    <p:sldId id="298" r:id="rId42"/>
    <p:sldId id="261" r:id="rId43"/>
    <p:sldId id="302" r:id="rId44"/>
    <p:sldId id="311" r:id="rId45"/>
    <p:sldId id="312" r:id="rId46"/>
    <p:sldId id="324" r:id="rId47"/>
    <p:sldId id="262" r:id="rId48"/>
    <p:sldId id="308" r:id="rId49"/>
    <p:sldId id="299" r:id="rId50"/>
    <p:sldId id="300" r:id="rId51"/>
    <p:sldId id="301" r:id="rId52"/>
    <p:sldId id="303" r:id="rId53"/>
    <p:sldId id="305" r:id="rId54"/>
    <p:sldId id="334" r:id="rId55"/>
    <p:sldId id="304" r:id="rId56"/>
    <p:sldId id="306" r:id="rId57"/>
    <p:sldId id="307" r:id="rId58"/>
    <p:sldId id="310" r:id="rId59"/>
    <p:sldId id="313" r:id="rId60"/>
    <p:sldId id="325" r:id="rId61"/>
    <p:sldId id="326" r:id="rId62"/>
    <p:sldId id="327" r:id="rId63"/>
    <p:sldId id="328" r:id="rId64"/>
    <p:sldId id="314" r:id="rId65"/>
    <p:sldId id="315" r:id="rId66"/>
    <p:sldId id="318" r:id="rId67"/>
    <p:sldId id="317" r:id="rId68"/>
    <p:sldId id="331" r:id="rId69"/>
    <p:sldId id="319" r:id="rId70"/>
    <p:sldId id="321" r:id="rId71"/>
    <p:sldId id="323" r:id="rId72"/>
    <p:sldId id="322" r:id="rId73"/>
    <p:sldId id="329" r:id="rId74"/>
  </p:sldIdLst>
  <p:sldSz cx="9144000" cy="6858000" type="screen4x3"/>
  <p:notesSz cx="7315200" cy="96012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422C16"/>
    <a:srgbClr val="0C788E"/>
    <a:srgbClr val="025198"/>
    <a:srgbClr val="000099"/>
    <a:srgbClr val="1C1C1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81" d="100"/>
          <a:sy n="81" d="100"/>
        </p:scale>
        <p:origin x="40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2A1FB-C617-4306-9BA8-4EB6952576A5}" type="doc">
      <dgm:prSet loTypeId="urn:microsoft.com/office/officeart/2005/8/layout/matrix1" loCatId="matrix" qsTypeId="urn:microsoft.com/office/officeart/2005/8/quickstyle/simple1" qsCatId="simple" csTypeId="urn:microsoft.com/office/officeart/2005/8/colors/accent2_4" csCatId="accent2" phldr="1"/>
      <dgm:spPr/>
      <dgm:t>
        <a:bodyPr/>
        <a:lstStyle/>
        <a:p>
          <a:endParaRPr lang="fr-BE"/>
        </a:p>
      </dgm:t>
    </dgm:pt>
    <dgm:pt modelId="{0D0AF5E2-6B34-47F3-A677-EFF71ED7C1CC}">
      <dgm:prSet phldrT="[Texte]"/>
      <dgm:spPr/>
      <dgm:t>
        <a:bodyPr/>
        <a:lstStyle/>
        <a:p>
          <a:r>
            <a:rPr lang="fr-BE" dirty="0"/>
            <a:t>TEAM de 5 ETP</a:t>
          </a:r>
        </a:p>
      </dgm:t>
    </dgm:pt>
    <dgm:pt modelId="{4D5E4962-7B13-48BB-9671-E81EF32A7EDB}" type="parTrans" cxnId="{5C015BB8-5930-400E-B465-D172F59DE272}">
      <dgm:prSet/>
      <dgm:spPr/>
      <dgm:t>
        <a:bodyPr/>
        <a:lstStyle/>
        <a:p>
          <a:endParaRPr lang="fr-BE"/>
        </a:p>
      </dgm:t>
    </dgm:pt>
    <dgm:pt modelId="{C1456C64-01CA-44D4-BD03-3FC2D49747D2}" type="sibTrans" cxnId="{5C015BB8-5930-400E-B465-D172F59DE272}">
      <dgm:prSet/>
      <dgm:spPr/>
      <dgm:t>
        <a:bodyPr/>
        <a:lstStyle/>
        <a:p>
          <a:endParaRPr lang="fr-BE"/>
        </a:p>
      </dgm:t>
    </dgm:pt>
    <dgm:pt modelId="{D1743D2C-136B-4FAA-91CB-1601F31F3EDE}">
      <dgm:prSet phldrT="[Texte]" custT="1"/>
      <dgm:spPr/>
      <dgm:t>
        <a:bodyPr/>
        <a:lstStyle/>
        <a:p>
          <a:r>
            <a:rPr lang="fr-BE" sz="3200" dirty="0"/>
            <a:t>C’est près de 70 inclusions</a:t>
          </a:r>
        </a:p>
      </dgm:t>
    </dgm:pt>
    <dgm:pt modelId="{8B215735-7065-4187-A30B-15046B33125F}" type="parTrans" cxnId="{73564E76-E85C-451B-9F8C-38D78EC00863}">
      <dgm:prSet/>
      <dgm:spPr/>
      <dgm:t>
        <a:bodyPr/>
        <a:lstStyle/>
        <a:p>
          <a:endParaRPr lang="fr-BE"/>
        </a:p>
      </dgm:t>
    </dgm:pt>
    <dgm:pt modelId="{F87FD7DC-A46E-408A-85D9-014645CD3E65}" type="sibTrans" cxnId="{73564E76-E85C-451B-9F8C-38D78EC00863}">
      <dgm:prSet/>
      <dgm:spPr/>
      <dgm:t>
        <a:bodyPr/>
        <a:lstStyle/>
        <a:p>
          <a:endParaRPr lang="fr-BE"/>
        </a:p>
      </dgm:t>
    </dgm:pt>
    <dgm:pt modelId="{BA5AB09A-1DE4-4771-91D9-C1805FE00D2F}">
      <dgm:prSet phldrT="[Texte]"/>
      <dgm:spPr/>
      <dgm:t>
        <a:bodyPr/>
        <a:lstStyle/>
        <a:p>
          <a:r>
            <a:rPr lang="fr-BE" dirty="0"/>
            <a:t>72% de maintien à domicile</a:t>
          </a:r>
        </a:p>
        <a:p>
          <a:r>
            <a:rPr lang="fr-BE" dirty="0"/>
            <a:t>94% hors décès</a:t>
          </a:r>
        </a:p>
      </dgm:t>
    </dgm:pt>
    <dgm:pt modelId="{1791D258-1086-414A-A63A-FE4D498E44EF}" type="parTrans" cxnId="{D0AEAB1E-BA6F-4B70-AE4F-7044EB4ECD3B}">
      <dgm:prSet/>
      <dgm:spPr/>
      <dgm:t>
        <a:bodyPr/>
        <a:lstStyle/>
        <a:p>
          <a:endParaRPr lang="fr-BE"/>
        </a:p>
      </dgm:t>
    </dgm:pt>
    <dgm:pt modelId="{179DEA64-A189-462A-AA1E-D2955A6A52A1}" type="sibTrans" cxnId="{D0AEAB1E-BA6F-4B70-AE4F-7044EB4ECD3B}">
      <dgm:prSet/>
      <dgm:spPr/>
      <dgm:t>
        <a:bodyPr/>
        <a:lstStyle/>
        <a:p>
          <a:endParaRPr lang="fr-BE"/>
        </a:p>
      </dgm:t>
    </dgm:pt>
    <dgm:pt modelId="{99266F8C-BFBC-4E21-A95A-3A8FD0B1CFA3}">
      <dgm:prSet phldrT="[Texte]" custT="1"/>
      <dgm:spPr/>
      <dgm:t>
        <a:bodyPr/>
        <a:lstStyle/>
        <a:p>
          <a:r>
            <a:rPr lang="fr-BE" sz="2800" dirty="0"/>
            <a:t>1281 VAD - </a:t>
          </a:r>
          <a:r>
            <a:rPr lang="fr-BE" sz="2700" dirty="0"/>
            <a:t>ACCOMPAGNEMENTS</a:t>
          </a:r>
        </a:p>
      </dgm:t>
    </dgm:pt>
    <dgm:pt modelId="{E858C856-8155-4664-AD8E-D02DD796A85D}" type="parTrans" cxnId="{7C743DEE-AE83-4A05-BC3E-DD7428180760}">
      <dgm:prSet/>
      <dgm:spPr/>
      <dgm:t>
        <a:bodyPr/>
        <a:lstStyle/>
        <a:p>
          <a:endParaRPr lang="fr-BE"/>
        </a:p>
      </dgm:t>
    </dgm:pt>
    <dgm:pt modelId="{9FDD0958-D6D5-4B6E-9FC6-7BC286F63EA6}" type="sibTrans" cxnId="{7C743DEE-AE83-4A05-BC3E-DD7428180760}">
      <dgm:prSet/>
      <dgm:spPr/>
      <dgm:t>
        <a:bodyPr/>
        <a:lstStyle/>
        <a:p>
          <a:endParaRPr lang="fr-BE"/>
        </a:p>
      </dgm:t>
    </dgm:pt>
    <dgm:pt modelId="{DB9FC57F-CF08-4BE2-8AAC-803059A7DB99}">
      <dgm:prSet phldrT="[Texte]"/>
      <dgm:spPr/>
      <dgm:t>
        <a:bodyPr/>
        <a:lstStyle/>
        <a:p>
          <a:r>
            <a:rPr lang="fr-BE" dirty="0"/>
            <a:t>1986 démarches administratives</a:t>
          </a:r>
        </a:p>
      </dgm:t>
    </dgm:pt>
    <dgm:pt modelId="{C2E33426-7A11-4706-8C49-D83616F217D5}" type="parTrans" cxnId="{7896F3B1-96D0-40E9-8C7B-63DF02BFD05B}">
      <dgm:prSet/>
      <dgm:spPr/>
      <dgm:t>
        <a:bodyPr/>
        <a:lstStyle/>
        <a:p>
          <a:endParaRPr lang="fr-BE"/>
        </a:p>
      </dgm:t>
    </dgm:pt>
    <dgm:pt modelId="{DBF07FD9-FFD5-4D91-8AFA-11E6E5D3D888}" type="sibTrans" cxnId="{7896F3B1-96D0-40E9-8C7B-63DF02BFD05B}">
      <dgm:prSet/>
      <dgm:spPr/>
      <dgm:t>
        <a:bodyPr/>
        <a:lstStyle/>
        <a:p>
          <a:endParaRPr lang="fr-BE"/>
        </a:p>
      </dgm:t>
    </dgm:pt>
    <dgm:pt modelId="{9C6D7F31-5CAE-4D3A-A497-9F2EB6C9B342}" type="pres">
      <dgm:prSet presAssocID="{C5A2A1FB-C617-4306-9BA8-4EB6952576A5}" presName="diagram" presStyleCnt="0">
        <dgm:presLayoutVars>
          <dgm:chMax val="1"/>
          <dgm:dir/>
          <dgm:animLvl val="ctr"/>
          <dgm:resizeHandles val="exact"/>
        </dgm:presLayoutVars>
      </dgm:prSet>
      <dgm:spPr/>
    </dgm:pt>
    <dgm:pt modelId="{AF3BE3B2-7B13-40CB-9ADC-AC69304EC14D}" type="pres">
      <dgm:prSet presAssocID="{C5A2A1FB-C617-4306-9BA8-4EB6952576A5}" presName="matrix" presStyleCnt="0"/>
      <dgm:spPr/>
    </dgm:pt>
    <dgm:pt modelId="{74D3E8A3-0809-4ED4-A80D-32EA994C6700}" type="pres">
      <dgm:prSet presAssocID="{C5A2A1FB-C617-4306-9BA8-4EB6952576A5}" presName="tile1" presStyleLbl="node1" presStyleIdx="0" presStyleCnt="4"/>
      <dgm:spPr/>
    </dgm:pt>
    <dgm:pt modelId="{6FD11EA6-ECF3-41C5-B28B-02FAE659DC6E}" type="pres">
      <dgm:prSet presAssocID="{C5A2A1FB-C617-4306-9BA8-4EB6952576A5}" presName="tile1text" presStyleLbl="node1" presStyleIdx="0" presStyleCnt="4">
        <dgm:presLayoutVars>
          <dgm:chMax val="0"/>
          <dgm:chPref val="0"/>
          <dgm:bulletEnabled val="1"/>
        </dgm:presLayoutVars>
      </dgm:prSet>
      <dgm:spPr/>
    </dgm:pt>
    <dgm:pt modelId="{BFD7A271-0D19-4AAF-9510-B3BF0CFBEB81}" type="pres">
      <dgm:prSet presAssocID="{C5A2A1FB-C617-4306-9BA8-4EB6952576A5}" presName="tile2" presStyleLbl="node1" presStyleIdx="1" presStyleCnt="4"/>
      <dgm:spPr/>
    </dgm:pt>
    <dgm:pt modelId="{4D7897D8-1228-4828-A679-174F12EF897D}" type="pres">
      <dgm:prSet presAssocID="{C5A2A1FB-C617-4306-9BA8-4EB6952576A5}" presName="tile2text" presStyleLbl="node1" presStyleIdx="1" presStyleCnt="4">
        <dgm:presLayoutVars>
          <dgm:chMax val="0"/>
          <dgm:chPref val="0"/>
          <dgm:bulletEnabled val="1"/>
        </dgm:presLayoutVars>
      </dgm:prSet>
      <dgm:spPr/>
    </dgm:pt>
    <dgm:pt modelId="{F82761BC-DD92-4CFB-A5C8-D76E88707CC2}" type="pres">
      <dgm:prSet presAssocID="{C5A2A1FB-C617-4306-9BA8-4EB6952576A5}" presName="tile3" presStyleLbl="node1" presStyleIdx="2" presStyleCnt="4" custLinFactNeighborY="-94"/>
      <dgm:spPr/>
    </dgm:pt>
    <dgm:pt modelId="{A95C3B68-E9A7-4FA8-B285-C00BF2273959}" type="pres">
      <dgm:prSet presAssocID="{C5A2A1FB-C617-4306-9BA8-4EB6952576A5}" presName="tile3text" presStyleLbl="node1" presStyleIdx="2" presStyleCnt="4">
        <dgm:presLayoutVars>
          <dgm:chMax val="0"/>
          <dgm:chPref val="0"/>
          <dgm:bulletEnabled val="1"/>
        </dgm:presLayoutVars>
      </dgm:prSet>
      <dgm:spPr/>
    </dgm:pt>
    <dgm:pt modelId="{E6CAFA77-0B93-40FD-ACB1-33E48B513B8B}" type="pres">
      <dgm:prSet presAssocID="{C5A2A1FB-C617-4306-9BA8-4EB6952576A5}" presName="tile4" presStyleLbl="node1" presStyleIdx="3" presStyleCnt="4"/>
      <dgm:spPr/>
    </dgm:pt>
    <dgm:pt modelId="{AD7317F5-B651-41B9-9759-60ECB524B646}" type="pres">
      <dgm:prSet presAssocID="{C5A2A1FB-C617-4306-9BA8-4EB6952576A5}" presName="tile4text" presStyleLbl="node1" presStyleIdx="3" presStyleCnt="4">
        <dgm:presLayoutVars>
          <dgm:chMax val="0"/>
          <dgm:chPref val="0"/>
          <dgm:bulletEnabled val="1"/>
        </dgm:presLayoutVars>
      </dgm:prSet>
      <dgm:spPr/>
    </dgm:pt>
    <dgm:pt modelId="{7076BEAE-00C5-4F8B-8311-C1BA05C0FA3E}" type="pres">
      <dgm:prSet presAssocID="{C5A2A1FB-C617-4306-9BA8-4EB6952576A5}" presName="centerTile" presStyleLbl="fgShp" presStyleIdx="0" presStyleCnt="1">
        <dgm:presLayoutVars>
          <dgm:chMax val="0"/>
          <dgm:chPref val="0"/>
        </dgm:presLayoutVars>
      </dgm:prSet>
      <dgm:spPr/>
    </dgm:pt>
  </dgm:ptLst>
  <dgm:cxnLst>
    <dgm:cxn modelId="{9CE3390C-648E-4C28-9C4B-03B71B72B5E1}" type="presOf" srcId="{DB9FC57F-CF08-4BE2-8AAC-803059A7DB99}" destId="{AD7317F5-B651-41B9-9759-60ECB524B646}" srcOrd="1" destOrd="0" presId="urn:microsoft.com/office/officeart/2005/8/layout/matrix1"/>
    <dgm:cxn modelId="{23BD5015-AA70-4E90-AC67-E23568344DD5}" type="presOf" srcId="{C5A2A1FB-C617-4306-9BA8-4EB6952576A5}" destId="{9C6D7F31-5CAE-4D3A-A497-9F2EB6C9B342}" srcOrd="0" destOrd="0" presId="urn:microsoft.com/office/officeart/2005/8/layout/matrix1"/>
    <dgm:cxn modelId="{F60B471E-E882-4329-A339-910EC03A4D5B}" type="presOf" srcId="{99266F8C-BFBC-4E21-A95A-3A8FD0B1CFA3}" destId="{F82761BC-DD92-4CFB-A5C8-D76E88707CC2}" srcOrd="0" destOrd="0" presId="urn:microsoft.com/office/officeart/2005/8/layout/matrix1"/>
    <dgm:cxn modelId="{D0AEAB1E-BA6F-4B70-AE4F-7044EB4ECD3B}" srcId="{0D0AF5E2-6B34-47F3-A677-EFF71ED7C1CC}" destId="{BA5AB09A-1DE4-4771-91D9-C1805FE00D2F}" srcOrd="1" destOrd="0" parTransId="{1791D258-1086-414A-A63A-FE4D498E44EF}" sibTransId="{179DEA64-A189-462A-AA1E-D2955A6A52A1}"/>
    <dgm:cxn modelId="{49A57148-37C5-4960-8F9D-D1DA7B65EF6B}" type="presOf" srcId="{DB9FC57F-CF08-4BE2-8AAC-803059A7DB99}" destId="{E6CAFA77-0B93-40FD-ACB1-33E48B513B8B}" srcOrd="0" destOrd="0" presId="urn:microsoft.com/office/officeart/2005/8/layout/matrix1"/>
    <dgm:cxn modelId="{73564E76-E85C-451B-9F8C-38D78EC00863}" srcId="{0D0AF5E2-6B34-47F3-A677-EFF71ED7C1CC}" destId="{D1743D2C-136B-4FAA-91CB-1601F31F3EDE}" srcOrd="0" destOrd="0" parTransId="{8B215735-7065-4187-A30B-15046B33125F}" sibTransId="{F87FD7DC-A46E-408A-85D9-014645CD3E65}"/>
    <dgm:cxn modelId="{ED71B387-A984-40E3-9DDA-4C8E5D174A8F}" type="presOf" srcId="{0D0AF5E2-6B34-47F3-A677-EFF71ED7C1CC}" destId="{7076BEAE-00C5-4F8B-8311-C1BA05C0FA3E}" srcOrd="0" destOrd="0" presId="urn:microsoft.com/office/officeart/2005/8/layout/matrix1"/>
    <dgm:cxn modelId="{9395ACB0-F4C1-4C00-9312-E6107231AF71}" type="presOf" srcId="{BA5AB09A-1DE4-4771-91D9-C1805FE00D2F}" destId="{4D7897D8-1228-4828-A679-174F12EF897D}" srcOrd="1" destOrd="0" presId="urn:microsoft.com/office/officeart/2005/8/layout/matrix1"/>
    <dgm:cxn modelId="{7896F3B1-96D0-40E9-8C7B-63DF02BFD05B}" srcId="{0D0AF5E2-6B34-47F3-A677-EFF71ED7C1CC}" destId="{DB9FC57F-CF08-4BE2-8AAC-803059A7DB99}" srcOrd="3" destOrd="0" parTransId="{C2E33426-7A11-4706-8C49-D83616F217D5}" sibTransId="{DBF07FD9-FFD5-4D91-8AFA-11E6E5D3D888}"/>
    <dgm:cxn modelId="{5C015BB8-5930-400E-B465-D172F59DE272}" srcId="{C5A2A1FB-C617-4306-9BA8-4EB6952576A5}" destId="{0D0AF5E2-6B34-47F3-A677-EFF71ED7C1CC}" srcOrd="0" destOrd="0" parTransId="{4D5E4962-7B13-48BB-9671-E81EF32A7EDB}" sibTransId="{C1456C64-01CA-44D4-BD03-3FC2D49747D2}"/>
    <dgm:cxn modelId="{909E7FC5-0FA4-4DDB-9038-36D4216F6008}" type="presOf" srcId="{BA5AB09A-1DE4-4771-91D9-C1805FE00D2F}" destId="{BFD7A271-0D19-4AAF-9510-B3BF0CFBEB81}" srcOrd="0" destOrd="0" presId="urn:microsoft.com/office/officeart/2005/8/layout/matrix1"/>
    <dgm:cxn modelId="{14F523D0-E9A1-45BC-B91D-57823973C8BB}" type="presOf" srcId="{D1743D2C-136B-4FAA-91CB-1601F31F3EDE}" destId="{74D3E8A3-0809-4ED4-A80D-32EA994C6700}" srcOrd="0" destOrd="0" presId="urn:microsoft.com/office/officeart/2005/8/layout/matrix1"/>
    <dgm:cxn modelId="{E7AB22D4-24B0-478B-ACBC-F6E0A386A7B2}" type="presOf" srcId="{99266F8C-BFBC-4E21-A95A-3A8FD0B1CFA3}" destId="{A95C3B68-E9A7-4FA8-B285-C00BF2273959}" srcOrd="1" destOrd="0" presId="urn:microsoft.com/office/officeart/2005/8/layout/matrix1"/>
    <dgm:cxn modelId="{3D3142D4-D96D-4838-97E5-C136C195AEF1}" type="presOf" srcId="{D1743D2C-136B-4FAA-91CB-1601F31F3EDE}" destId="{6FD11EA6-ECF3-41C5-B28B-02FAE659DC6E}" srcOrd="1" destOrd="0" presId="urn:microsoft.com/office/officeart/2005/8/layout/matrix1"/>
    <dgm:cxn modelId="{7C743DEE-AE83-4A05-BC3E-DD7428180760}" srcId="{0D0AF5E2-6B34-47F3-A677-EFF71ED7C1CC}" destId="{99266F8C-BFBC-4E21-A95A-3A8FD0B1CFA3}" srcOrd="2" destOrd="0" parTransId="{E858C856-8155-4664-AD8E-D02DD796A85D}" sibTransId="{9FDD0958-D6D5-4B6E-9FC6-7BC286F63EA6}"/>
    <dgm:cxn modelId="{61130B22-145D-440C-95D3-67F4E72E9C7A}" type="presParOf" srcId="{9C6D7F31-5CAE-4D3A-A497-9F2EB6C9B342}" destId="{AF3BE3B2-7B13-40CB-9ADC-AC69304EC14D}" srcOrd="0" destOrd="0" presId="urn:microsoft.com/office/officeart/2005/8/layout/matrix1"/>
    <dgm:cxn modelId="{836941C7-39BB-49FB-9E57-8A0CB1298AE3}" type="presParOf" srcId="{AF3BE3B2-7B13-40CB-9ADC-AC69304EC14D}" destId="{74D3E8A3-0809-4ED4-A80D-32EA994C6700}" srcOrd="0" destOrd="0" presId="urn:microsoft.com/office/officeart/2005/8/layout/matrix1"/>
    <dgm:cxn modelId="{C2F2DBFB-4593-4572-A60E-99A5AF9133C1}" type="presParOf" srcId="{AF3BE3B2-7B13-40CB-9ADC-AC69304EC14D}" destId="{6FD11EA6-ECF3-41C5-B28B-02FAE659DC6E}" srcOrd="1" destOrd="0" presId="urn:microsoft.com/office/officeart/2005/8/layout/matrix1"/>
    <dgm:cxn modelId="{497E58CA-C9D6-45B6-A589-73FB0E2BF7A6}" type="presParOf" srcId="{AF3BE3B2-7B13-40CB-9ADC-AC69304EC14D}" destId="{BFD7A271-0D19-4AAF-9510-B3BF0CFBEB81}" srcOrd="2" destOrd="0" presId="urn:microsoft.com/office/officeart/2005/8/layout/matrix1"/>
    <dgm:cxn modelId="{7C0AC5E8-6776-478F-949C-483146E9A7BB}" type="presParOf" srcId="{AF3BE3B2-7B13-40CB-9ADC-AC69304EC14D}" destId="{4D7897D8-1228-4828-A679-174F12EF897D}" srcOrd="3" destOrd="0" presId="urn:microsoft.com/office/officeart/2005/8/layout/matrix1"/>
    <dgm:cxn modelId="{22B868D2-DA4D-4A42-B299-80BE3668AB95}" type="presParOf" srcId="{AF3BE3B2-7B13-40CB-9ADC-AC69304EC14D}" destId="{F82761BC-DD92-4CFB-A5C8-D76E88707CC2}" srcOrd="4" destOrd="0" presId="urn:microsoft.com/office/officeart/2005/8/layout/matrix1"/>
    <dgm:cxn modelId="{9C0667A8-A32C-4A6C-8314-01DEC1033165}" type="presParOf" srcId="{AF3BE3B2-7B13-40CB-9ADC-AC69304EC14D}" destId="{A95C3B68-E9A7-4FA8-B285-C00BF2273959}" srcOrd="5" destOrd="0" presId="urn:microsoft.com/office/officeart/2005/8/layout/matrix1"/>
    <dgm:cxn modelId="{2074A1AC-59A8-403C-999C-5973FF2F9C19}" type="presParOf" srcId="{AF3BE3B2-7B13-40CB-9ADC-AC69304EC14D}" destId="{E6CAFA77-0B93-40FD-ACB1-33E48B513B8B}" srcOrd="6" destOrd="0" presId="urn:microsoft.com/office/officeart/2005/8/layout/matrix1"/>
    <dgm:cxn modelId="{9F153695-F22F-4D5D-AE6C-F434EA4E6990}" type="presParOf" srcId="{AF3BE3B2-7B13-40CB-9ADC-AC69304EC14D}" destId="{AD7317F5-B651-41B9-9759-60ECB524B646}" srcOrd="7" destOrd="0" presId="urn:microsoft.com/office/officeart/2005/8/layout/matrix1"/>
    <dgm:cxn modelId="{B6FDB03D-1F27-4256-924B-030B2E4EDE7D}" type="presParOf" srcId="{9C6D7F31-5CAE-4D3A-A497-9F2EB6C9B342}" destId="{7076BEAE-00C5-4F8B-8311-C1BA05C0FA3E}"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E8A3-0809-4ED4-A80D-32EA994C6700}">
      <dsp:nvSpPr>
        <dsp:cNvPr id="0" name=""/>
        <dsp:cNvSpPr/>
      </dsp:nvSpPr>
      <dsp:spPr>
        <a:xfrm rot="16200000">
          <a:off x="925909" y="-925909"/>
          <a:ext cx="2262981" cy="4114800"/>
        </a:xfrm>
        <a:prstGeom prst="round1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BE" sz="3200" kern="1200" dirty="0"/>
            <a:t>C’est près de 70 inclusions</a:t>
          </a:r>
        </a:p>
      </dsp:txBody>
      <dsp:txXfrm rot="5400000">
        <a:off x="-1" y="1"/>
        <a:ext cx="4114800" cy="1697236"/>
      </dsp:txXfrm>
    </dsp:sp>
    <dsp:sp modelId="{BFD7A271-0D19-4AAF-9510-B3BF0CFBEB81}">
      <dsp:nvSpPr>
        <dsp:cNvPr id="0" name=""/>
        <dsp:cNvSpPr/>
      </dsp:nvSpPr>
      <dsp:spPr>
        <a:xfrm>
          <a:off x="4114800" y="0"/>
          <a:ext cx="4114800" cy="2262981"/>
        </a:xfrm>
        <a:prstGeom prst="round1Rect">
          <a:avLst/>
        </a:prstGeom>
        <a:solidFill>
          <a:schemeClr val="accent2">
            <a:shade val="50000"/>
            <a:hueOff val="0"/>
            <a:satOff val="-16266"/>
            <a:lumOff val="263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72% de maintien à domicile</a:t>
          </a:r>
        </a:p>
        <a:p>
          <a:pPr marL="0" lvl="0" indent="0" algn="ctr" defTabSz="1244600">
            <a:lnSpc>
              <a:spcPct val="90000"/>
            </a:lnSpc>
            <a:spcBef>
              <a:spcPct val="0"/>
            </a:spcBef>
            <a:spcAft>
              <a:spcPct val="35000"/>
            </a:spcAft>
            <a:buNone/>
          </a:pPr>
          <a:r>
            <a:rPr lang="fr-BE" sz="2800" kern="1200" dirty="0"/>
            <a:t>94% hors décès</a:t>
          </a:r>
        </a:p>
      </dsp:txBody>
      <dsp:txXfrm>
        <a:off x="4114800" y="0"/>
        <a:ext cx="4114800" cy="1697236"/>
      </dsp:txXfrm>
    </dsp:sp>
    <dsp:sp modelId="{F82761BC-DD92-4CFB-A5C8-D76E88707CC2}">
      <dsp:nvSpPr>
        <dsp:cNvPr id="0" name=""/>
        <dsp:cNvSpPr/>
      </dsp:nvSpPr>
      <dsp:spPr>
        <a:xfrm rot="10800000">
          <a:off x="0" y="2260854"/>
          <a:ext cx="4114800" cy="2262981"/>
        </a:xfrm>
        <a:prstGeom prst="round1Rect">
          <a:avLst/>
        </a:prstGeom>
        <a:solidFill>
          <a:schemeClr val="accent2">
            <a:shade val="50000"/>
            <a:hueOff val="0"/>
            <a:satOff val="-32532"/>
            <a:lumOff val="52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1281 VAD - </a:t>
          </a:r>
          <a:r>
            <a:rPr lang="fr-BE" sz="2700" kern="1200" dirty="0"/>
            <a:t>ACCOMPAGNEMENTS</a:t>
          </a:r>
        </a:p>
      </dsp:txBody>
      <dsp:txXfrm rot="10800000">
        <a:off x="0" y="2826599"/>
        <a:ext cx="4114800" cy="1697236"/>
      </dsp:txXfrm>
    </dsp:sp>
    <dsp:sp modelId="{E6CAFA77-0B93-40FD-ACB1-33E48B513B8B}">
      <dsp:nvSpPr>
        <dsp:cNvPr id="0" name=""/>
        <dsp:cNvSpPr/>
      </dsp:nvSpPr>
      <dsp:spPr>
        <a:xfrm rot="5400000">
          <a:off x="5040709" y="1337072"/>
          <a:ext cx="2262981" cy="4114800"/>
        </a:xfrm>
        <a:prstGeom prst="round1Rect">
          <a:avLst/>
        </a:prstGeom>
        <a:solidFill>
          <a:schemeClr val="accent2">
            <a:shade val="50000"/>
            <a:hueOff val="0"/>
            <a:satOff val="-16266"/>
            <a:lumOff val="263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BE" sz="2800" kern="1200" dirty="0"/>
            <a:t>1986 démarches administratives</a:t>
          </a:r>
        </a:p>
      </dsp:txBody>
      <dsp:txXfrm rot="-5400000">
        <a:off x="4114799" y="2828726"/>
        <a:ext cx="4114800" cy="1697236"/>
      </dsp:txXfrm>
    </dsp:sp>
    <dsp:sp modelId="{7076BEAE-00C5-4F8B-8311-C1BA05C0FA3E}">
      <dsp:nvSpPr>
        <dsp:cNvPr id="0" name=""/>
        <dsp:cNvSpPr/>
      </dsp:nvSpPr>
      <dsp:spPr>
        <a:xfrm>
          <a:off x="2880359" y="1697236"/>
          <a:ext cx="2468880" cy="1131490"/>
        </a:xfrm>
        <a:prstGeom prst="roundRect">
          <a:avLst/>
        </a:prstGeom>
        <a:solidFill>
          <a:schemeClr val="accent2">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BE" sz="2800" kern="1200" dirty="0"/>
            <a:t>TEAM de 5 ETP</a:t>
          </a:r>
        </a:p>
      </dsp:txBody>
      <dsp:txXfrm>
        <a:off x="2935594" y="1752471"/>
        <a:ext cx="2358410" cy="102102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F939E25-6777-4008-9431-97D0B285553E}"/>
              </a:ext>
            </a:extLst>
          </p:cNvPr>
          <p:cNvSpPr>
            <a:spLocks noGrp="1"/>
          </p:cNvSpPr>
          <p:nvPr>
            <p:ph type="hdr" sz="quarter"/>
          </p:nvPr>
        </p:nvSpPr>
        <p:spPr>
          <a:xfrm>
            <a:off x="0" y="0"/>
            <a:ext cx="3170238" cy="482600"/>
          </a:xfrm>
          <a:prstGeom prst="rect">
            <a:avLst/>
          </a:prstGeom>
        </p:spPr>
        <p:txBody>
          <a:bodyPr vert="horz" lIns="91440" tIns="45720" rIns="91440" bIns="45720" rtlCol="0"/>
          <a:lstStyle>
            <a:lvl1pPr algn="l">
              <a:defRPr sz="1200"/>
            </a:lvl1pPr>
          </a:lstStyle>
          <a:p>
            <a:pPr>
              <a:defRPr/>
            </a:pPr>
            <a:endParaRPr lang="fr-BE"/>
          </a:p>
        </p:txBody>
      </p:sp>
      <p:sp>
        <p:nvSpPr>
          <p:cNvPr id="3" name="Espace réservé de la date 2">
            <a:extLst>
              <a:ext uri="{FF2B5EF4-FFF2-40B4-BE49-F238E27FC236}">
                <a16:creationId xmlns:a16="http://schemas.microsoft.com/office/drawing/2014/main" id="{E85F99F4-4E6B-481B-9759-5135F4A6E6C7}"/>
              </a:ext>
            </a:extLst>
          </p:cNvPr>
          <p:cNvSpPr>
            <a:spLocks noGrp="1"/>
          </p:cNvSpPr>
          <p:nvPr>
            <p:ph type="dt" sz="quarter" idx="1"/>
          </p:nvPr>
        </p:nvSpPr>
        <p:spPr>
          <a:xfrm>
            <a:off x="4143375" y="0"/>
            <a:ext cx="3170238" cy="482600"/>
          </a:xfrm>
          <a:prstGeom prst="rect">
            <a:avLst/>
          </a:prstGeom>
        </p:spPr>
        <p:txBody>
          <a:bodyPr vert="horz" lIns="91440" tIns="45720" rIns="91440" bIns="45720" rtlCol="0"/>
          <a:lstStyle>
            <a:lvl1pPr algn="r">
              <a:defRPr sz="1200"/>
            </a:lvl1pPr>
          </a:lstStyle>
          <a:p>
            <a:pPr>
              <a:defRPr/>
            </a:pPr>
            <a:fld id="{9B55DA40-7B7E-43D1-82FD-FFAAD0C504E7}" type="datetimeFigureOut">
              <a:rPr lang="fr-BE"/>
              <a:pPr>
                <a:defRPr/>
              </a:pPr>
              <a:t>11-12-23</a:t>
            </a:fld>
            <a:endParaRPr lang="fr-BE"/>
          </a:p>
        </p:txBody>
      </p:sp>
      <p:sp>
        <p:nvSpPr>
          <p:cNvPr id="4" name="Espace réservé du pied de page 3">
            <a:extLst>
              <a:ext uri="{FF2B5EF4-FFF2-40B4-BE49-F238E27FC236}">
                <a16:creationId xmlns:a16="http://schemas.microsoft.com/office/drawing/2014/main" id="{17136EA6-73B7-4C2B-9FF3-75F36CE87E78}"/>
              </a:ext>
            </a:extLst>
          </p:cNvPr>
          <p:cNvSpPr>
            <a:spLocks noGrp="1"/>
          </p:cNvSpPr>
          <p:nvPr>
            <p:ph type="ftr" sz="quarter" idx="2"/>
          </p:nvPr>
        </p:nvSpPr>
        <p:spPr>
          <a:xfrm>
            <a:off x="0" y="9118600"/>
            <a:ext cx="3170238" cy="482600"/>
          </a:xfrm>
          <a:prstGeom prst="rect">
            <a:avLst/>
          </a:prstGeom>
        </p:spPr>
        <p:txBody>
          <a:bodyPr vert="horz" lIns="91440" tIns="45720" rIns="91440" bIns="45720" rtlCol="0" anchor="b"/>
          <a:lstStyle>
            <a:lvl1pPr algn="l">
              <a:defRPr sz="1200"/>
            </a:lvl1pPr>
          </a:lstStyle>
          <a:p>
            <a:pPr>
              <a:defRPr/>
            </a:pPr>
            <a:endParaRPr lang="fr-BE"/>
          </a:p>
        </p:txBody>
      </p:sp>
      <p:sp>
        <p:nvSpPr>
          <p:cNvPr id="5" name="Espace réservé du numéro de diapositive 4">
            <a:extLst>
              <a:ext uri="{FF2B5EF4-FFF2-40B4-BE49-F238E27FC236}">
                <a16:creationId xmlns:a16="http://schemas.microsoft.com/office/drawing/2014/main" id="{23230EF6-B334-4787-A106-AAEBADD1CFB9}"/>
              </a:ext>
            </a:extLst>
          </p:cNvPr>
          <p:cNvSpPr>
            <a:spLocks noGrp="1"/>
          </p:cNvSpPr>
          <p:nvPr>
            <p:ph type="sldNum" sz="quarter" idx="3"/>
          </p:nvPr>
        </p:nvSpPr>
        <p:spPr>
          <a:xfrm>
            <a:off x="4143375" y="9118600"/>
            <a:ext cx="3170238" cy="4826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84079158-C678-40E6-8979-04641302AFE1}" type="slidenum">
              <a:rPr lang="fr-BE" altLang="fr-FR"/>
              <a:pPr>
                <a:defRPr/>
              </a:pPr>
              <a:t>‹N°›</a:t>
            </a:fld>
            <a:endParaRPr lang="fr-BE"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36D360B-80DF-4898-85A4-863946E0FDB9}"/>
              </a:ext>
            </a:extLst>
          </p:cNvPr>
          <p:cNvSpPr>
            <a:spLocks noGrp="1"/>
          </p:cNvSpPr>
          <p:nvPr>
            <p:ph type="hdr" sz="quarter"/>
          </p:nvPr>
        </p:nvSpPr>
        <p:spPr>
          <a:xfrm>
            <a:off x="0" y="0"/>
            <a:ext cx="3170238" cy="482600"/>
          </a:xfrm>
          <a:prstGeom prst="rect">
            <a:avLst/>
          </a:prstGeom>
        </p:spPr>
        <p:txBody>
          <a:bodyPr vert="horz" lIns="91440" tIns="45720" rIns="91440" bIns="45720" rtlCol="0"/>
          <a:lstStyle>
            <a:lvl1pPr algn="l">
              <a:defRPr sz="1200"/>
            </a:lvl1pPr>
          </a:lstStyle>
          <a:p>
            <a:pPr>
              <a:defRPr/>
            </a:pPr>
            <a:endParaRPr lang="fr-BE"/>
          </a:p>
        </p:txBody>
      </p:sp>
      <p:sp>
        <p:nvSpPr>
          <p:cNvPr id="3" name="Espace réservé de la date 2">
            <a:extLst>
              <a:ext uri="{FF2B5EF4-FFF2-40B4-BE49-F238E27FC236}">
                <a16:creationId xmlns:a16="http://schemas.microsoft.com/office/drawing/2014/main" id="{701D49B5-4584-437E-8BB1-77B4E36A4F27}"/>
              </a:ext>
            </a:extLst>
          </p:cNvPr>
          <p:cNvSpPr>
            <a:spLocks noGrp="1"/>
          </p:cNvSpPr>
          <p:nvPr>
            <p:ph type="dt" idx="1"/>
          </p:nvPr>
        </p:nvSpPr>
        <p:spPr>
          <a:xfrm>
            <a:off x="4143375" y="0"/>
            <a:ext cx="3170238" cy="482600"/>
          </a:xfrm>
          <a:prstGeom prst="rect">
            <a:avLst/>
          </a:prstGeom>
        </p:spPr>
        <p:txBody>
          <a:bodyPr vert="horz" lIns="91440" tIns="45720" rIns="91440" bIns="45720" rtlCol="0"/>
          <a:lstStyle>
            <a:lvl1pPr algn="r">
              <a:defRPr sz="1200"/>
            </a:lvl1pPr>
          </a:lstStyle>
          <a:p>
            <a:pPr>
              <a:defRPr/>
            </a:pPr>
            <a:fld id="{2285C673-B00B-4BC8-88E0-0DDF78B202BB}" type="datetimeFigureOut">
              <a:rPr lang="fr-BE"/>
              <a:pPr>
                <a:defRPr/>
              </a:pPr>
              <a:t>11-12-23</a:t>
            </a:fld>
            <a:endParaRPr lang="fr-BE"/>
          </a:p>
        </p:txBody>
      </p:sp>
      <p:sp>
        <p:nvSpPr>
          <p:cNvPr id="4" name="Espace réservé de l'image des diapositives 3">
            <a:extLst>
              <a:ext uri="{FF2B5EF4-FFF2-40B4-BE49-F238E27FC236}">
                <a16:creationId xmlns:a16="http://schemas.microsoft.com/office/drawing/2014/main" id="{B23F4789-5E2A-4709-9F4D-D6265B294296}"/>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pPr lvl="0"/>
            <a:endParaRPr lang="fr-BE" noProof="0"/>
          </a:p>
        </p:txBody>
      </p:sp>
      <p:sp>
        <p:nvSpPr>
          <p:cNvPr id="5" name="Espace réservé des commentaires 4">
            <a:extLst>
              <a:ext uri="{FF2B5EF4-FFF2-40B4-BE49-F238E27FC236}">
                <a16:creationId xmlns:a16="http://schemas.microsoft.com/office/drawing/2014/main" id="{D1D5A8CB-511F-4A20-9F1C-6B3518E191EA}"/>
              </a:ext>
            </a:extLst>
          </p:cNvPr>
          <p:cNvSpPr>
            <a:spLocks noGrp="1"/>
          </p:cNvSpPr>
          <p:nvPr>
            <p:ph type="body" sz="quarter" idx="3"/>
          </p:nvPr>
        </p:nvSpPr>
        <p:spPr>
          <a:xfrm>
            <a:off x="731838" y="4619625"/>
            <a:ext cx="5851525" cy="3781425"/>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BE" noProof="0"/>
          </a:p>
        </p:txBody>
      </p:sp>
      <p:sp>
        <p:nvSpPr>
          <p:cNvPr id="6" name="Espace réservé du pied de page 5">
            <a:extLst>
              <a:ext uri="{FF2B5EF4-FFF2-40B4-BE49-F238E27FC236}">
                <a16:creationId xmlns:a16="http://schemas.microsoft.com/office/drawing/2014/main" id="{B9C7EBD4-154E-4622-B245-FFFC84320AD5}"/>
              </a:ext>
            </a:extLst>
          </p:cNvPr>
          <p:cNvSpPr>
            <a:spLocks noGrp="1"/>
          </p:cNvSpPr>
          <p:nvPr>
            <p:ph type="ftr" sz="quarter" idx="4"/>
          </p:nvPr>
        </p:nvSpPr>
        <p:spPr>
          <a:xfrm>
            <a:off x="0" y="9118600"/>
            <a:ext cx="3170238" cy="482600"/>
          </a:xfrm>
          <a:prstGeom prst="rect">
            <a:avLst/>
          </a:prstGeom>
        </p:spPr>
        <p:txBody>
          <a:bodyPr vert="horz" lIns="91440" tIns="45720" rIns="91440" bIns="45720" rtlCol="0" anchor="b"/>
          <a:lstStyle>
            <a:lvl1pPr algn="l">
              <a:defRPr sz="1200"/>
            </a:lvl1pPr>
          </a:lstStyle>
          <a:p>
            <a:pPr>
              <a:defRPr/>
            </a:pPr>
            <a:endParaRPr lang="fr-BE"/>
          </a:p>
        </p:txBody>
      </p:sp>
      <p:sp>
        <p:nvSpPr>
          <p:cNvPr id="7" name="Espace réservé du numéro de diapositive 6">
            <a:extLst>
              <a:ext uri="{FF2B5EF4-FFF2-40B4-BE49-F238E27FC236}">
                <a16:creationId xmlns:a16="http://schemas.microsoft.com/office/drawing/2014/main" id="{7C059ADB-DFDB-4CDE-97EF-2D2F0E69BF41}"/>
              </a:ext>
            </a:extLst>
          </p:cNvPr>
          <p:cNvSpPr>
            <a:spLocks noGrp="1"/>
          </p:cNvSpPr>
          <p:nvPr>
            <p:ph type="sldNum" sz="quarter" idx="5"/>
          </p:nvPr>
        </p:nvSpPr>
        <p:spPr>
          <a:xfrm>
            <a:off x="4143375" y="9118600"/>
            <a:ext cx="3170238" cy="4826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FA557BB4-ADE0-4E9A-A390-698ED433BBD5}" type="slidenum">
              <a:rPr lang="fr-BE" altLang="fr-FR"/>
              <a:pPr>
                <a:defRPr/>
              </a:pPr>
              <a:t>‹N°›</a:t>
            </a:fld>
            <a:endParaRPr lang="fr-BE"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039CCDF7-2BB6-49DE-A8D7-EAEC6427DD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a:extLst>
              <a:ext uri="{FF2B5EF4-FFF2-40B4-BE49-F238E27FC236}">
                <a16:creationId xmlns:a16="http://schemas.microsoft.com/office/drawing/2014/main" id="{FA063014-5B59-47C6-AECF-C82864319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a:t>selon les données d'EU-SILC 2020, Service de lutte contre la pauvreté, la précarité et l’exclusion sociale www.luttepauvrete.be 3 14,1 % de la population belge appartient au groupe courant un risque accru de pauvreté. Concrètement, cela signifie que 14,1 % de la population vit dans un ménage ne disposant pas d'un revenu de 15 403 € net par an, soit 1 284 € net par mois pour un isolé (chiffres arrondis), ou (chiffres arrondis) de 32 346 € net par an ou 2 696 € net par mois pour un ménage composé de deux adultes et deux enfants (&lt;14ans). (source : Statbel (Direction générale Statistique - Statistics Belgium), EU-SILC 2020).</a:t>
            </a:r>
          </a:p>
          <a:p>
            <a:endParaRPr lang="fr-BE" altLang="fr-FR"/>
          </a:p>
          <a:p>
            <a:r>
              <a:rPr lang="fr-BE" altLang="fr-FR"/>
              <a:t>14,1 % de la population belge connaissait en 2020 un risque de pauvreté si on se base sur le revenu net. Cela concerne 911 000 personnes. Pour le calcul, on a utilisé les revenus de 2019, qui n’ont donc pas été influencés par la crise COVID. Le critère appliqué pour mesurer le risque de pauvreté est le seuil de 60 % du revenu net médian équivalent.</a:t>
            </a:r>
            <a:endParaRPr lang="fr-FR" altLang="fr-FR"/>
          </a:p>
        </p:txBody>
      </p:sp>
      <p:sp>
        <p:nvSpPr>
          <p:cNvPr id="10244" name="Espace réservé du numéro de diapositive 3">
            <a:extLst>
              <a:ext uri="{FF2B5EF4-FFF2-40B4-BE49-F238E27FC236}">
                <a16:creationId xmlns:a16="http://schemas.microsoft.com/office/drawing/2014/main" id="{D2C3E1CF-3CCC-4409-B080-300DCA8151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02574A-E7C5-4678-AB97-58EC9696F627}" type="slidenum">
              <a:rPr lang="fr-BE" altLang="fr-FR"/>
              <a:pPr/>
              <a:t>6</a:t>
            </a:fld>
            <a:endParaRPr lang="fr-BE"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93553400-9ACA-4B39-B84E-A914F7138D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CB5BE16A-3661-4D8A-9DB4-DA718A9975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a:t>2019 = 16,7</a:t>
            </a:r>
          </a:p>
          <a:p>
            <a:r>
              <a:rPr lang="fr-BE" altLang="fr-FR"/>
              <a:t>2020 = 17,1</a:t>
            </a:r>
          </a:p>
        </p:txBody>
      </p:sp>
      <p:sp>
        <p:nvSpPr>
          <p:cNvPr id="13316" name="Espace réservé du numéro de diapositive 3">
            <a:extLst>
              <a:ext uri="{FF2B5EF4-FFF2-40B4-BE49-F238E27FC236}">
                <a16:creationId xmlns:a16="http://schemas.microsoft.com/office/drawing/2014/main" id="{B8ABF8A1-9B12-4EA9-8FFA-6AD6368F7C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353C44-5113-457D-856C-85380234D6A8}" type="slidenum">
              <a:rPr lang="fr-BE" altLang="fr-FR"/>
              <a:pPr/>
              <a:t>8</a:t>
            </a:fld>
            <a:endParaRPr lang="fr-BE"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a:extLst>
              <a:ext uri="{FF2B5EF4-FFF2-40B4-BE49-F238E27FC236}">
                <a16:creationId xmlns:a16="http://schemas.microsoft.com/office/drawing/2014/main" id="{C04F94C5-6494-4056-B5AE-7DF54F241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notes 2">
            <a:extLst>
              <a:ext uri="{FF2B5EF4-FFF2-40B4-BE49-F238E27FC236}">
                <a16:creationId xmlns:a16="http://schemas.microsoft.com/office/drawing/2014/main" id="{16EDA724-18C3-49C4-BA25-1371FF2846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fr-FR" b="1">
                <a:solidFill>
                  <a:srgbClr val="1F74B6"/>
                </a:solidFill>
                <a:latin typeface="Roboto" panose="02000000000000000000" pitchFamily="2" charset="0"/>
              </a:rPr>
              <a:t>L’espérance de vie de la population belge est de 81,8 ans en 2019 </a:t>
            </a:r>
            <a:r>
              <a:rPr lang="fr-BE" altLang="fr-FR">
                <a:solidFill>
                  <a:srgbClr val="222221"/>
                </a:solidFill>
                <a:latin typeface="Roboto" panose="02000000000000000000" pitchFamily="2" charset="0"/>
              </a:rPr>
              <a:t>Flandre (82,7 ans) - Bruxelles (81,6 ans) - Wallonie (80,3 ans)</a:t>
            </a:r>
            <a:endParaRPr lang="fr-BE" altLang="fr-FR"/>
          </a:p>
        </p:txBody>
      </p:sp>
      <p:sp>
        <p:nvSpPr>
          <p:cNvPr id="60420" name="Espace réservé du numéro de diapositive 3">
            <a:extLst>
              <a:ext uri="{FF2B5EF4-FFF2-40B4-BE49-F238E27FC236}">
                <a16:creationId xmlns:a16="http://schemas.microsoft.com/office/drawing/2014/main" id="{7F5610D9-83E7-43DC-9981-0F2A7834B0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4DC631-E47C-4CEA-A0F3-A6AE2016A13D}" type="slidenum">
              <a:rPr lang="fr-BE" altLang="fr-FR"/>
              <a:pPr/>
              <a:t>55</a:t>
            </a:fld>
            <a:endParaRPr lang="fr-BE"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72</a:t>
            </a:r>
          </a:p>
        </p:txBody>
      </p:sp>
      <p:sp>
        <p:nvSpPr>
          <p:cNvPr id="4" name="Espace réservé du numéro de diapositive 3"/>
          <p:cNvSpPr>
            <a:spLocks noGrp="1"/>
          </p:cNvSpPr>
          <p:nvPr>
            <p:ph type="sldNum" sz="quarter" idx="5"/>
          </p:nvPr>
        </p:nvSpPr>
        <p:spPr/>
        <p:txBody>
          <a:bodyPr/>
          <a:lstStyle/>
          <a:p>
            <a:pPr>
              <a:defRPr/>
            </a:pPr>
            <a:fld id="{FA557BB4-ADE0-4E9A-A390-698ED433BBD5}" type="slidenum">
              <a:rPr lang="fr-BE" altLang="fr-FR" smtClean="0"/>
              <a:pPr>
                <a:defRPr/>
              </a:pPr>
              <a:t>68</a:t>
            </a:fld>
            <a:endParaRPr lang="fr-BE" altLang="fr-FR"/>
          </a:p>
        </p:txBody>
      </p:sp>
    </p:spTree>
    <p:extLst>
      <p:ext uri="{BB962C8B-B14F-4D97-AF65-F5344CB8AC3E}">
        <p14:creationId xmlns:p14="http://schemas.microsoft.com/office/powerpoint/2010/main" val="334882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a:extLst>
              <a:ext uri="{FF2B5EF4-FFF2-40B4-BE49-F238E27FC236}">
                <a16:creationId xmlns:a16="http://schemas.microsoft.com/office/drawing/2014/main" id="{0D48D63C-DFED-470B-B439-142FC79015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a:extLst>
              <a:ext uri="{FF2B5EF4-FFF2-40B4-BE49-F238E27FC236}">
                <a16:creationId xmlns:a16="http://schemas.microsoft.com/office/drawing/2014/main" id="{C0991910-4EBA-452B-9CFA-6B33A3E38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BE" altLang="fr-FR"/>
          </a:p>
        </p:txBody>
      </p:sp>
      <p:sp>
        <p:nvSpPr>
          <p:cNvPr id="75780" name="Espace réservé du numéro de diapositive 3">
            <a:extLst>
              <a:ext uri="{FF2B5EF4-FFF2-40B4-BE49-F238E27FC236}">
                <a16:creationId xmlns:a16="http://schemas.microsoft.com/office/drawing/2014/main" id="{F78460E3-B2AC-486B-8EE7-1D11E69C7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877B8A-6D95-4F19-9148-E6EC47CAFA39}" type="slidenum">
              <a:rPr lang="fr-BE" altLang="fr-FR"/>
              <a:pPr/>
              <a:t>69</a:t>
            </a:fld>
            <a:endParaRPr lang="fr-BE"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Rectangle 4">
            <a:extLst>
              <a:ext uri="{FF2B5EF4-FFF2-40B4-BE49-F238E27FC236}">
                <a16:creationId xmlns:a16="http://schemas.microsoft.com/office/drawing/2014/main" id="{3090AD57-27EC-43DE-BF24-5ECE2BEC778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9A055C61-6252-4E9E-ABBD-7F56AFCA86C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CA3CBFB0-131C-40DE-8083-5903E5AAD24F}"/>
              </a:ext>
            </a:extLst>
          </p:cNvPr>
          <p:cNvSpPr>
            <a:spLocks noGrp="1" noChangeArrowheads="1"/>
          </p:cNvSpPr>
          <p:nvPr>
            <p:ph type="sldNum" sz="quarter" idx="12"/>
          </p:nvPr>
        </p:nvSpPr>
        <p:spPr>
          <a:ln/>
        </p:spPr>
        <p:txBody>
          <a:bodyPr/>
          <a:lstStyle>
            <a:lvl1pPr>
              <a:defRPr/>
            </a:lvl1pPr>
          </a:lstStyle>
          <a:p>
            <a:pPr>
              <a:defRPr/>
            </a:pPr>
            <a:fld id="{433B1DBB-C806-4806-A86C-3DCDB6217D45}" type="slidenum">
              <a:rPr lang="es-ES" altLang="fr-FR"/>
              <a:pPr>
                <a:defRPr/>
              </a:pPr>
              <a:t>‹N°›</a:t>
            </a:fld>
            <a:endParaRPr lang="es-ES" altLang="fr-FR"/>
          </a:p>
        </p:txBody>
      </p:sp>
    </p:spTree>
    <p:extLst>
      <p:ext uri="{BB962C8B-B14F-4D97-AF65-F5344CB8AC3E}">
        <p14:creationId xmlns:p14="http://schemas.microsoft.com/office/powerpoint/2010/main" val="2373676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902FA79C-E412-4166-9CB6-0F2CF337F9A4}"/>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929916C6-7215-47F8-B4A7-4D20ADB1A657}"/>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5EAF1B87-E197-4400-A890-D9086E35F624}"/>
              </a:ext>
            </a:extLst>
          </p:cNvPr>
          <p:cNvSpPr>
            <a:spLocks noGrp="1" noChangeArrowheads="1"/>
          </p:cNvSpPr>
          <p:nvPr>
            <p:ph type="sldNum" sz="quarter" idx="12"/>
          </p:nvPr>
        </p:nvSpPr>
        <p:spPr>
          <a:ln/>
        </p:spPr>
        <p:txBody>
          <a:bodyPr/>
          <a:lstStyle>
            <a:lvl1pPr>
              <a:defRPr/>
            </a:lvl1pPr>
          </a:lstStyle>
          <a:p>
            <a:pPr>
              <a:defRPr/>
            </a:pPr>
            <a:fld id="{08DEF629-122C-4CAF-8867-150147BDACF3}" type="slidenum">
              <a:rPr lang="es-ES" altLang="fr-FR"/>
              <a:pPr>
                <a:defRPr/>
              </a:pPr>
              <a:t>‹N°›</a:t>
            </a:fld>
            <a:endParaRPr lang="es-ES" altLang="fr-FR"/>
          </a:p>
        </p:txBody>
      </p:sp>
    </p:spTree>
    <p:extLst>
      <p:ext uri="{BB962C8B-B14F-4D97-AF65-F5344CB8AC3E}">
        <p14:creationId xmlns:p14="http://schemas.microsoft.com/office/powerpoint/2010/main" val="65102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14CF805C-C2A3-4902-B5AD-18E7171AFF0D}"/>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BE6EE40D-F7EC-4D05-AE90-76C05BBD17C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FC6DE7D8-B335-404D-A1DD-2014991124D1}"/>
              </a:ext>
            </a:extLst>
          </p:cNvPr>
          <p:cNvSpPr>
            <a:spLocks noGrp="1" noChangeArrowheads="1"/>
          </p:cNvSpPr>
          <p:nvPr>
            <p:ph type="sldNum" sz="quarter" idx="12"/>
          </p:nvPr>
        </p:nvSpPr>
        <p:spPr>
          <a:ln/>
        </p:spPr>
        <p:txBody>
          <a:bodyPr/>
          <a:lstStyle>
            <a:lvl1pPr>
              <a:defRPr/>
            </a:lvl1pPr>
          </a:lstStyle>
          <a:p>
            <a:pPr>
              <a:defRPr/>
            </a:pPr>
            <a:fld id="{F4B90E79-C819-4BD3-BE0D-D775E7A04989}" type="slidenum">
              <a:rPr lang="es-ES" altLang="fr-FR"/>
              <a:pPr>
                <a:defRPr/>
              </a:pPr>
              <a:t>‹N°›</a:t>
            </a:fld>
            <a:endParaRPr lang="es-ES" altLang="fr-FR"/>
          </a:p>
        </p:txBody>
      </p:sp>
    </p:spTree>
    <p:extLst>
      <p:ext uri="{BB962C8B-B14F-4D97-AF65-F5344CB8AC3E}">
        <p14:creationId xmlns:p14="http://schemas.microsoft.com/office/powerpoint/2010/main" val="407288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a:extLst>
              <a:ext uri="{FF2B5EF4-FFF2-40B4-BE49-F238E27FC236}">
                <a16:creationId xmlns:a16="http://schemas.microsoft.com/office/drawing/2014/main" id="{D52630F0-85E3-42C0-9737-92A200E68FA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197DFCC5-FA97-4B00-AA65-5E46EF6C2A50}"/>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54133EE8-98F1-408E-B887-02ABA3FB77E2}"/>
              </a:ext>
            </a:extLst>
          </p:cNvPr>
          <p:cNvSpPr>
            <a:spLocks noGrp="1" noChangeArrowheads="1"/>
          </p:cNvSpPr>
          <p:nvPr>
            <p:ph type="sldNum" sz="quarter" idx="12"/>
          </p:nvPr>
        </p:nvSpPr>
        <p:spPr>
          <a:ln/>
        </p:spPr>
        <p:txBody>
          <a:bodyPr/>
          <a:lstStyle>
            <a:lvl1pPr>
              <a:defRPr/>
            </a:lvl1pPr>
          </a:lstStyle>
          <a:p>
            <a:pPr>
              <a:defRPr/>
            </a:pPr>
            <a:fld id="{ADB735E5-C425-4441-88AC-0C16C0D352A8}" type="slidenum">
              <a:rPr lang="es-ES" altLang="fr-FR"/>
              <a:pPr>
                <a:defRPr/>
              </a:pPr>
              <a:t>‹N°›</a:t>
            </a:fld>
            <a:endParaRPr lang="es-ES" altLang="fr-FR"/>
          </a:p>
        </p:txBody>
      </p:sp>
    </p:spTree>
    <p:extLst>
      <p:ext uri="{BB962C8B-B14F-4D97-AF65-F5344CB8AC3E}">
        <p14:creationId xmlns:p14="http://schemas.microsoft.com/office/powerpoint/2010/main" val="399925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
            <a:extLst>
              <a:ext uri="{FF2B5EF4-FFF2-40B4-BE49-F238E27FC236}">
                <a16:creationId xmlns:a16="http://schemas.microsoft.com/office/drawing/2014/main" id="{FAFE1BC4-2D22-4418-BE72-25B036C5DEDB}"/>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5" name="Rectangle 5">
            <a:extLst>
              <a:ext uri="{FF2B5EF4-FFF2-40B4-BE49-F238E27FC236}">
                <a16:creationId xmlns:a16="http://schemas.microsoft.com/office/drawing/2014/main" id="{42724D27-604D-41C2-BB9B-F57DC59CBFD8}"/>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6" name="Rectangle 6">
            <a:extLst>
              <a:ext uri="{FF2B5EF4-FFF2-40B4-BE49-F238E27FC236}">
                <a16:creationId xmlns:a16="http://schemas.microsoft.com/office/drawing/2014/main" id="{8EB00596-F941-46FD-8A24-F85C6B895EA2}"/>
              </a:ext>
            </a:extLst>
          </p:cNvPr>
          <p:cNvSpPr>
            <a:spLocks noGrp="1" noChangeArrowheads="1"/>
          </p:cNvSpPr>
          <p:nvPr>
            <p:ph type="sldNum" sz="quarter" idx="12"/>
          </p:nvPr>
        </p:nvSpPr>
        <p:spPr>
          <a:ln/>
        </p:spPr>
        <p:txBody>
          <a:bodyPr/>
          <a:lstStyle>
            <a:lvl1pPr>
              <a:defRPr/>
            </a:lvl1pPr>
          </a:lstStyle>
          <a:p>
            <a:pPr>
              <a:defRPr/>
            </a:pPr>
            <a:fld id="{AE6986C9-0AEB-4959-9144-0C3B8982F4E2}" type="slidenum">
              <a:rPr lang="es-ES" altLang="fr-FR"/>
              <a:pPr>
                <a:defRPr/>
              </a:pPr>
              <a:t>‹N°›</a:t>
            </a:fld>
            <a:endParaRPr lang="es-ES" altLang="fr-FR"/>
          </a:p>
        </p:txBody>
      </p:sp>
    </p:spTree>
    <p:extLst>
      <p:ext uri="{BB962C8B-B14F-4D97-AF65-F5344CB8AC3E}">
        <p14:creationId xmlns:p14="http://schemas.microsoft.com/office/powerpoint/2010/main" val="3004671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a:extLst>
              <a:ext uri="{FF2B5EF4-FFF2-40B4-BE49-F238E27FC236}">
                <a16:creationId xmlns:a16="http://schemas.microsoft.com/office/drawing/2014/main" id="{C55E6606-4480-4F73-8F17-6926525F9E14}"/>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5CA85062-F62F-4655-8798-1DEC43620445}"/>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595C684F-D148-45CC-A1DE-696720F70B16}"/>
              </a:ext>
            </a:extLst>
          </p:cNvPr>
          <p:cNvSpPr>
            <a:spLocks noGrp="1" noChangeArrowheads="1"/>
          </p:cNvSpPr>
          <p:nvPr>
            <p:ph type="sldNum" sz="quarter" idx="12"/>
          </p:nvPr>
        </p:nvSpPr>
        <p:spPr>
          <a:ln/>
        </p:spPr>
        <p:txBody>
          <a:bodyPr/>
          <a:lstStyle>
            <a:lvl1pPr>
              <a:defRPr/>
            </a:lvl1pPr>
          </a:lstStyle>
          <a:p>
            <a:pPr>
              <a:defRPr/>
            </a:pPr>
            <a:fld id="{78C65B3D-6DFD-482B-BCFB-B0967729E888}" type="slidenum">
              <a:rPr lang="es-ES" altLang="fr-FR"/>
              <a:pPr>
                <a:defRPr/>
              </a:pPr>
              <a:t>‹N°›</a:t>
            </a:fld>
            <a:endParaRPr lang="es-ES" altLang="fr-FR"/>
          </a:p>
        </p:txBody>
      </p:sp>
    </p:spTree>
    <p:extLst>
      <p:ext uri="{BB962C8B-B14F-4D97-AF65-F5344CB8AC3E}">
        <p14:creationId xmlns:p14="http://schemas.microsoft.com/office/powerpoint/2010/main" val="60973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4">
            <a:extLst>
              <a:ext uri="{FF2B5EF4-FFF2-40B4-BE49-F238E27FC236}">
                <a16:creationId xmlns:a16="http://schemas.microsoft.com/office/drawing/2014/main" id="{64AB7FBF-7845-4DED-8D4F-0B67C952728A}"/>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8" name="Rectangle 5">
            <a:extLst>
              <a:ext uri="{FF2B5EF4-FFF2-40B4-BE49-F238E27FC236}">
                <a16:creationId xmlns:a16="http://schemas.microsoft.com/office/drawing/2014/main" id="{FB247FB8-33D2-4B08-9C1E-446EF44C2EBD}"/>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9" name="Rectangle 6">
            <a:extLst>
              <a:ext uri="{FF2B5EF4-FFF2-40B4-BE49-F238E27FC236}">
                <a16:creationId xmlns:a16="http://schemas.microsoft.com/office/drawing/2014/main" id="{8A75984D-DD94-469F-8BFE-180CE41B4C51}"/>
              </a:ext>
            </a:extLst>
          </p:cNvPr>
          <p:cNvSpPr>
            <a:spLocks noGrp="1" noChangeArrowheads="1"/>
          </p:cNvSpPr>
          <p:nvPr>
            <p:ph type="sldNum" sz="quarter" idx="12"/>
          </p:nvPr>
        </p:nvSpPr>
        <p:spPr>
          <a:ln/>
        </p:spPr>
        <p:txBody>
          <a:bodyPr/>
          <a:lstStyle>
            <a:lvl1pPr>
              <a:defRPr/>
            </a:lvl1pPr>
          </a:lstStyle>
          <a:p>
            <a:pPr>
              <a:defRPr/>
            </a:pPr>
            <a:fld id="{7FB56437-A7EE-4363-9CA0-B34DAB79CBE0}" type="slidenum">
              <a:rPr lang="es-ES" altLang="fr-FR"/>
              <a:pPr>
                <a:defRPr/>
              </a:pPr>
              <a:t>‹N°›</a:t>
            </a:fld>
            <a:endParaRPr lang="es-ES" altLang="fr-FR"/>
          </a:p>
        </p:txBody>
      </p:sp>
    </p:spTree>
    <p:extLst>
      <p:ext uri="{BB962C8B-B14F-4D97-AF65-F5344CB8AC3E}">
        <p14:creationId xmlns:p14="http://schemas.microsoft.com/office/powerpoint/2010/main" val="318200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Rectangle 4">
            <a:extLst>
              <a:ext uri="{FF2B5EF4-FFF2-40B4-BE49-F238E27FC236}">
                <a16:creationId xmlns:a16="http://schemas.microsoft.com/office/drawing/2014/main" id="{35375015-FCF1-4A07-BABA-ADD94EB57360}"/>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4" name="Rectangle 5">
            <a:extLst>
              <a:ext uri="{FF2B5EF4-FFF2-40B4-BE49-F238E27FC236}">
                <a16:creationId xmlns:a16="http://schemas.microsoft.com/office/drawing/2014/main" id="{BFDBE52B-26CA-40B1-B944-FACF526F8012}"/>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5" name="Rectangle 6">
            <a:extLst>
              <a:ext uri="{FF2B5EF4-FFF2-40B4-BE49-F238E27FC236}">
                <a16:creationId xmlns:a16="http://schemas.microsoft.com/office/drawing/2014/main" id="{331A5297-BEF2-4C4D-BE97-0AC0226778B6}"/>
              </a:ext>
            </a:extLst>
          </p:cNvPr>
          <p:cNvSpPr>
            <a:spLocks noGrp="1" noChangeArrowheads="1"/>
          </p:cNvSpPr>
          <p:nvPr>
            <p:ph type="sldNum" sz="quarter" idx="12"/>
          </p:nvPr>
        </p:nvSpPr>
        <p:spPr>
          <a:ln/>
        </p:spPr>
        <p:txBody>
          <a:bodyPr/>
          <a:lstStyle>
            <a:lvl1pPr>
              <a:defRPr/>
            </a:lvl1pPr>
          </a:lstStyle>
          <a:p>
            <a:pPr>
              <a:defRPr/>
            </a:pPr>
            <a:fld id="{D600759F-3812-487D-AB26-651BFD7ABAB4}" type="slidenum">
              <a:rPr lang="es-ES" altLang="fr-FR"/>
              <a:pPr>
                <a:defRPr/>
              </a:pPr>
              <a:t>‹N°›</a:t>
            </a:fld>
            <a:endParaRPr lang="es-ES" altLang="fr-FR"/>
          </a:p>
        </p:txBody>
      </p:sp>
    </p:spTree>
    <p:extLst>
      <p:ext uri="{BB962C8B-B14F-4D97-AF65-F5344CB8AC3E}">
        <p14:creationId xmlns:p14="http://schemas.microsoft.com/office/powerpoint/2010/main" val="109899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5E42BD-B48B-4658-AD3C-50C5FC4350CA}"/>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3" name="Rectangle 5">
            <a:extLst>
              <a:ext uri="{FF2B5EF4-FFF2-40B4-BE49-F238E27FC236}">
                <a16:creationId xmlns:a16="http://schemas.microsoft.com/office/drawing/2014/main" id="{FAB45CBF-AAEF-424D-9F00-69337F0E63E6}"/>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4" name="Rectangle 6">
            <a:extLst>
              <a:ext uri="{FF2B5EF4-FFF2-40B4-BE49-F238E27FC236}">
                <a16:creationId xmlns:a16="http://schemas.microsoft.com/office/drawing/2014/main" id="{867466F7-C070-4BEB-A22B-4DF1671F042D}"/>
              </a:ext>
            </a:extLst>
          </p:cNvPr>
          <p:cNvSpPr>
            <a:spLocks noGrp="1" noChangeArrowheads="1"/>
          </p:cNvSpPr>
          <p:nvPr>
            <p:ph type="sldNum" sz="quarter" idx="12"/>
          </p:nvPr>
        </p:nvSpPr>
        <p:spPr>
          <a:ln/>
        </p:spPr>
        <p:txBody>
          <a:bodyPr/>
          <a:lstStyle>
            <a:lvl1pPr>
              <a:defRPr/>
            </a:lvl1pPr>
          </a:lstStyle>
          <a:p>
            <a:pPr>
              <a:defRPr/>
            </a:pPr>
            <a:fld id="{09FA5DC8-8051-417F-A6EC-8C323C602061}" type="slidenum">
              <a:rPr lang="es-ES" altLang="fr-FR"/>
              <a:pPr>
                <a:defRPr/>
              </a:pPr>
              <a:t>‹N°›</a:t>
            </a:fld>
            <a:endParaRPr lang="es-ES" altLang="fr-FR"/>
          </a:p>
        </p:txBody>
      </p:sp>
    </p:spTree>
    <p:extLst>
      <p:ext uri="{BB962C8B-B14F-4D97-AF65-F5344CB8AC3E}">
        <p14:creationId xmlns:p14="http://schemas.microsoft.com/office/powerpoint/2010/main" val="424788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AB87C8E2-9B74-4164-8B6E-2354E6A5438D}"/>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E89E0099-6273-44EB-ABCA-00A37C5473E8}"/>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8D059724-F93C-48D7-AE68-1E11B3F64EB4}"/>
              </a:ext>
            </a:extLst>
          </p:cNvPr>
          <p:cNvSpPr>
            <a:spLocks noGrp="1" noChangeArrowheads="1"/>
          </p:cNvSpPr>
          <p:nvPr>
            <p:ph type="sldNum" sz="quarter" idx="12"/>
          </p:nvPr>
        </p:nvSpPr>
        <p:spPr>
          <a:ln/>
        </p:spPr>
        <p:txBody>
          <a:bodyPr/>
          <a:lstStyle>
            <a:lvl1pPr>
              <a:defRPr/>
            </a:lvl1pPr>
          </a:lstStyle>
          <a:p>
            <a:pPr>
              <a:defRPr/>
            </a:pPr>
            <a:fld id="{1DF198C0-A082-4945-BD0E-A891FEBA55B8}" type="slidenum">
              <a:rPr lang="es-ES" altLang="fr-FR"/>
              <a:pPr>
                <a:defRPr/>
              </a:pPr>
              <a:t>‹N°›</a:t>
            </a:fld>
            <a:endParaRPr lang="es-ES" altLang="fr-FR"/>
          </a:p>
        </p:txBody>
      </p:sp>
    </p:spTree>
    <p:extLst>
      <p:ext uri="{BB962C8B-B14F-4D97-AF65-F5344CB8AC3E}">
        <p14:creationId xmlns:p14="http://schemas.microsoft.com/office/powerpoint/2010/main" val="320566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dirty="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
            <a:extLst>
              <a:ext uri="{FF2B5EF4-FFF2-40B4-BE49-F238E27FC236}">
                <a16:creationId xmlns:a16="http://schemas.microsoft.com/office/drawing/2014/main" id="{7B7F641E-5E99-4936-A889-22BD37D6C6D7}"/>
              </a:ext>
            </a:extLst>
          </p:cNvPr>
          <p:cNvSpPr>
            <a:spLocks noGrp="1" noChangeArrowheads="1"/>
          </p:cNvSpPr>
          <p:nvPr>
            <p:ph type="dt" sz="half" idx="10"/>
          </p:nvPr>
        </p:nvSpPr>
        <p:spPr>
          <a:ln/>
        </p:spPr>
        <p:txBody>
          <a:bodyPr/>
          <a:lstStyle>
            <a:lvl1pPr>
              <a:defRPr/>
            </a:lvl1pPr>
          </a:lstStyle>
          <a:p>
            <a:pPr>
              <a:defRPr/>
            </a:pPr>
            <a:endParaRPr lang="es-ES" altLang="fr-FR"/>
          </a:p>
        </p:txBody>
      </p:sp>
      <p:sp>
        <p:nvSpPr>
          <p:cNvPr id="6" name="Rectangle 5">
            <a:extLst>
              <a:ext uri="{FF2B5EF4-FFF2-40B4-BE49-F238E27FC236}">
                <a16:creationId xmlns:a16="http://schemas.microsoft.com/office/drawing/2014/main" id="{63A68D96-96C3-4C1E-AE84-2884405A222E}"/>
              </a:ext>
            </a:extLst>
          </p:cNvPr>
          <p:cNvSpPr>
            <a:spLocks noGrp="1" noChangeArrowheads="1"/>
          </p:cNvSpPr>
          <p:nvPr>
            <p:ph type="ftr" sz="quarter" idx="11"/>
          </p:nvPr>
        </p:nvSpPr>
        <p:spPr>
          <a:ln/>
        </p:spPr>
        <p:txBody>
          <a:bodyPr/>
          <a:lstStyle>
            <a:lvl1pPr>
              <a:defRPr/>
            </a:lvl1pPr>
          </a:lstStyle>
          <a:p>
            <a:pPr>
              <a:defRPr/>
            </a:pPr>
            <a:endParaRPr lang="es-ES" altLang="fr-FR"/>
          </a:p>
        </p:txBody>
      </p:sp>
      <p:sp>
        <p:nvSpPr>
          <p:cNvPr id="7" name="Rectangle 6">
            <a:extLst>
              <a:ext uri="{FF2B5EF4-FFF2-40B4-BE49-F238E27FC236}">
                <a16:creationId xmlns:a16="http://schemas.microsoft.com/office/drawing/2014/main" id="{3BEC6D45-AF40-4A3A-B79F-27516BDF9FEF}"/>
              </a:ext>
            </a:extLst>
          </p:cNvPr>
          <p:cNvSpPr>
            <a:spLocks noGrp="1" noChangeArrowheads="1"/>
          </p:cNvSpPr>
          <p:nvPr>
            <p:ph type="sldNum" sz="quarter" idx="12"/>
          </p:nvPr>
        </p:nvSpPr>
        <p:spPr>
          <a:ln/>
        </p:spPr>
        <p:txBody>
          <a:bodyPr/>
          <a:lstStyle>
            <a:lvl1pPr>
              <a:defRPr/>
            </a:lvl1pPr>
          </a:lstStyle>
          <a:p>
            <a:pPr>
              <a:defRPr/>
            </a:pPr>
            <a:fld id="{554832CD-8C67-4164-9C42-E1D661BEBF04}" type="slidenum">
              <a:rPr lang="es-ES" altLang="fr-FR"/>
              <a:pPr>
                <a:defRPr/>
              </a:pPr>
              <a:t>‹N°›</a:t>
            </a:fld>
            <a:endParaRPr lang="es-ES" altLang="fr-FR"/>
          </a:p>
        </p:txBody>
      </p:sp>
    </p:spTree>
    <p:extLst>
      <p:ext uri="{BB962C8B-B14F-4D97-AF65-F5344CB8AC3E}">
        <p14:creationId xmlns:p14="http://schemas.microsoft.com/office/powerpoint/2010/main" val="127286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7C8E40-27E0-42C9-A305-D83B644DFC9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fr-FR"/>
              <a:t>Haga clic para cambiar el estilo de título	</a:t>
            </a:r>
          </a:p>
        </p:txBody>
      </p:sp>
      <p:sp>
        <p:nvSpPr>
          <p:cNvPr id="1027" name="Rectangle 3">
            <a:extLst>
              <a:ext uri="{FF2B5EF4-FFF2-40B4-BE49-F238E27FC236}">
                <a16:creationId xmlns:a16="http://schemas.microsoft.com/office/drawing/2014/main" id="{05E98D7F-D7F7-472C-A69D-7DEC8ADB535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fr-FR"/>
              <a:t>Haga clic para modificar el estilo de texto del patrón</a:t>
            </a:r>
          </a:p>
          <a:p>
            <a:pPr lvl="1"/>
            <a:r>
              <a:rPr lang="es-ES" altLang="fr-FR"/>
              <a:t>Segundo nivel</a:t>
            </a:r>
          </a:p>
          <a:p>
            <a:pPr lvl="2"/>
            <a:r>
              <a:rPr lang="es-ES" altLang="fr-FR"/>
              <a:t>Tercer nivel</a:t>
            </a:r>
          </a:p>
          <a:p>
            <a:pPr lvl="3"/>
            <a:r>
              <a:rPr lang="es-ES" altLang="fr-FR"/>
              <a:t>Cuarto nivel</a:t>
            </a:r>
          </a:p>
          <a:p>
            <a:pPr lvl="4"/>
            <a:r>
              <a:rPr lang="es-ES" altLang="fr-FR"/>
              <a:t>Quinto nivel</a:t>
            </a:r>
          </a:p>
        </p:txBody>
      </p:sp>
      <p:sp>
        <p:nvSpPr>
          <p:cNvPr id="1028" name="Rectangle 4">
            <a:extLst>
              <a:ext uri="{FF2B5EF4-FFF2-40B4-BE49-F238E27FC236}">
                <a16:creationId xmlns:a16="http://schemas.microsoft.com/office/drawing/2014/main" id="{9214CB15-A98E-47A6-8412-314740DB3E0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fr-FR"/>
          </a:p>
        </p:txBody>
      </p:sp>
      <p:sp>
        <p:nvSpPr>
          <p:cNvPr id="1029" name="Rectangle 5">
            <a:extLst>
              <a:ext uri="{FF2B5EF4-FFF2-40B4-BE49-F238E27FC236}">
                <a16:creationId xmlns:a16="http://schemas.microsoft.com/office/drawing/2014/main" id="{0F04B696-8C02-4629-B60E-9F2938B87A0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fr-FR"/>
          </a:p>
        </p:txBody>
      </p:sp>
      <p:sp>
        <p:nvSpPr>
          <p:cNvPr id="1030" name="Rectangle 6">
            <a:extLst>
              <a:ext uri="{FF2B5EF4-FFF2-40B4-BE49-F238E27FC236}">
                <a16:creationId xmlns:a16="http://schemas.microsoft.com/office/drawing/2014/main" id="{B0276749-1E07-46B1-9AE2-DACC98DBEF7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CC0925C-FE69-43F9-91C4-1AEB0E682138}" type="slidenum">
              <a:rPr lang="es-ES" altLang="fr-FR"/>
              <a:pPr>
                <a:defRPr/>
              </a:pPr>
              <a:t>‹N°›</a:t>
            </a:fld>
            <a:endParaRPr lang="es-E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8.xml"/><Relationship Id="rId7" Type="http://schemas.openxmlformats.org/officeDocument/2006/relationships/image" Target="../media/image20.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42.xml.rels><?xml version="1.0" encoding="UTF-8" standalone="yes"?>
<Relationships xmlns="http://schemas.openxmlformats.org/package/2006/relationships"><Relationship Id="rId3" Type="http://schemas.openxmlformats.org/officeDocument/2006/relationships/hyperlink" Target="https://www.feantsa.org/en/toolkit/2005/04/01/ethos-typology-on-homelessness-and-housing-exclusion?bcParent=27" TargetMode="Externa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5.xml.rels><?xml version="1.0" encoding="UTF-8" standalone="yes"?>
<Relationships xmlns="http://schemas.openxmlformats.org/package/2006/relationships"><Relationship Id="rId3" Type="http://schemas.openxmlformats.org/officeDocument/2006/relationships/hyperlink" Target="https://www.chiffrespauvrete.be/" TargetMode="Externa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47.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27.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tags" Target="../tags/tag65.xml"/></Relationships>
</file>

<file path=ppt/slides/_rels/slide48.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video" Target="https://www.youtube.com/embed/4HbhhWyct_o" TargetMode="External"/><Relationship Id="rId1" Type="http://schemas.openxmlformats.org/officeDocument/2006/relationships/tags" Target="../tags/tag67.xml"/><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video" Target="https://www.youtube.com/embed/8TDR_p60uc4?feature=oembed" TargetMode="Externa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52.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31.emf"/><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55.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34.em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s>
</file>

<file path=ppt/slides/_rels/slide5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video" Target="https://www.youtube.com/embed/X4pK6cLwye8" TargetMode="External"/><Relationship Id="rId1" Type="http://schemas.openxmlformats.org/officeDocument/2006/relationships/tags" Target="../tags/tag85.xml"/><Relationship Id="rId5" Type="http://schemas.openxmlformats.org/officeDocument/2006/relationships/image" Target="../media/image35.jpeg"/><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s>
</file>

<file path=ppt/slides/_rels/slide65.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43.emf"/><Relationship Id="rId5" Type="http://schemas.openxmlformats.org/officeDocument/2006/relationships/slideLayout" Target="../slideLayouts/slideLayout2.xml"/><Relationship Id="rId4" Type="http://schemas.openxmlformats.org/officeDocument/2006/relationships/tags" Target="../tags/tag10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image" Target="../media/image44.emf"/></Relationships>
</file>

<file path=ppt/slides/_rels/slide67.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45.emf"/><Relationship Id="rId4"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111.xml"/><Relationship Id="rId7" Type="http://schemas.openxmlformats.org/officeDocument/2006/relationships/diagramLayout" Target="../diagrams/layout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diagramData" Target="../diagrams/data1.xml"/><Relationship Id="rId5" Type="http://schemas.openxmlformats.org/officeDocument/2006/relationships/notesSlide" Target="../notesSlides/notesSlide4.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9.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s>
</file>

<file path=ppt/slides/_rels/slide7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110">
            <a:extLst>
              <a:ext uri="{FF2B5EF4-FFF2-40B4-BE49-F238E27FC236}">
                <a16:creationId xmlns:a16="http://schemas.microsoft.com/office/drawing/2014/main" id="{6B20634D-01D9-48E8-94FE-E87D52D0619B}"/>
              </a:ext>
            </a:extLst>
          </p:cNvPr>
          <p:cNvSpPr>
            <a:spLocks noGrp="1" noChangeArrowheads="1"/>
          </p:cNvSpPr>
          <p:nvPr>
            <p:ph type="ctrTitle"/>
            <p:custDataLst>
              <p:tags r:id="rId1"/>
            </p:custDataLst>
          </p:nvPr>
        </p:nvSpPr>
        <p:spPr>
          <a:xfrm>
            <a:off x="468313" y="1052513"/>
            <a:ext cx="8280400" cy="544512"/>
          </a:xfrm>
          <a:noFill/>
        </p:spPr>
        <p:txBody>
          <a:bodyPr anchor="ctr"/>
          <a:lstStyle/>
          <a:p>
            <a:pPr algn="l" eaLnBrk="1" hangingPunct="1"/>
            <a:r>
              <a:rPr lang="fr-BE" altLang="fr-FR" sz="6600" b="1">
                <a:solidFill>
                  <a:schemeClr val="bg1"/>
                </a:solidFill>
              </a:rPr>
              <a:t>La pauvreté </a:t>
            </a:r>
          </a:p>
        </p:txBody>
      </p:sp>
      <p:sp>
        <p:nvSpPr>
          <p:cNvPr id="4099" name="Rectangle 125">
            <a:extLst>
              <a:ext uri="{FF2B5EF4-FFF2-40B4-BE49-F238E27FC236}">
                <a16:creationId xmlns:a16="http://schemas.microsoft.com/office/drawing/2014/main" id="{E09B35E2-7F52-47E3-9811-0692E936E272}"/>
              </a:ext>
            </a:extLst>
          </p:cNvPr>
          <p:cNvSpPr>
            <a:spLocks noChangeArrowheads="1"/>
          </p:cNvSpPr>
          <p:nvPr>
            <p:custDataLst>
              <p:tags r:id="rId2"/>
            </p:custDataLst>
          </p:nvPr>
        </p:nvSpPr>
        <p:spPr bwMode="auto">
          <a:xfrm>
            <a:off x="323850" y="5805488"/>
            <a:ext cx="50403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BE" altLang="fr-FR" sz="2000" b="1">
                <a:solidFill>
                  <a:schemeClr val="bg1"/>
                </a:solidFill>
              </a:rPr>
              <a:t>Un autre regard.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B5F8A8CC-3830-4AA8-99CF-D7EC955A8E36}"/>
              </a:ext>
            </a:extLst>
          </p:cNvPr>
          <p:cNvSpPr>
            <a:spLocks noGrp="1" noChangeArrowheads="1"/>
          </p:cNvSpPr>
          <p:nvPr>
            <p:ph type="body" idx="1"/>
            <p:custDataLst>
              <p:tags r:id="rId1"/>
            </p:custDataLst>
          </p:nvPr>
        </p:nvSpPr>
        <p:spPr>
          <a:xfrm>
            <a:off x="457200" y="1855788"/>
            <a:ext cx="8507413" cy="4525962"/>
          </a:xfrm>
        </p:spPr>
        <p:txBody>
          <a:bodyPr/>
          <a:lstStyle/>
          <a:p>
            <a:pPr marL="0" indent="0" eaLnBrk="1" hangingPunct="1">
              <a:buFontTx/>
              <a:buNone/>
              <a:defRPr/>
            </a:pPr>
            <a:r>
              <a:rPr lang="fr-BE" altLang="fr-FR" dirty="0"/>
              <a:t>3b. Au CPAS, je peux bénéficier notamment si</a:t>
            </a:r>
          </a:p>
          <a:p>
            <a:pPr marL="0" indent="0" algn="ctr" eaLnBrk="1" hangingPunct="1">
              <a:buFontTx/>
              <a:buNone/>
              <a:defRPr/>
            </a:pPr>
            <a:r>
              <a:rPr lang="fr-BE" altLang="fr-FR" dirty="0"/>
              <a:t> je suis seul(e) (11/2023)? </a:t>
            </a:r>
          </a:p>
          <a:p>
            <a:pPr eaLnBrk="1" hangingPunct="1">
              <a:defRPr/>
            </a:pPr>
            <a:endParaRPr lang="fr-BE" altLang="fr-FR" dirty="0"/>
          </a:p>
          <a:p>
            <a:pPr algn="ctr" eaLnBrk="1" hangingPunct="1">
              <a:buFont typeface="Wingdings" panose="05000000000000000000" pitchFamily="2" charset="2"/>
              <a:buChar char="q"/>
              <a:defRPr/>
            </a:pPr>
            <a:r>
              <a:rPr lang="fr-BE" altLang="fr-FR" b="1" dirty="0"/>
              <a:t>    	1.263,17 € </a:t>
            </a:r>
            <a:r>
              <a:rPr lang="fr-BE" altLang="fr-FR" sz="1400" b="1" dirty="0"/>
              <a:t>(Seuil = 1 366 € euros – un studio à Namur HC= 642.5 euros…)</a:t>
            </a:r>
            <a:endParaRPr lang="fr-BE" altLang="fr-FR" sz="16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4FB4CE08-A9C8-4914-BE7C-6346A1AC76BF}"/>
              </a:ext>
            </a:extLst>
          </p:cNvPr>
          <p:cNvSpPr>
            <a:spLocks noGrp="1" noChangeArrowheads="1"/>
          </p:cNvSpPr>
          <p:nvPr>
            <p:ph type="body" idx="1"/>
            <p:custDataLst>
              <p:tags r:id="rId1"/>
            </p:custDataLst>
          </p:nvPr>
        </p:nvSpPr>
        <p:spPr>
          <a:xfrm>
            <a:off x="539552" y="908720"/>
            <a:ext cx="8507413" cy="5472608"/>
          </a:xfrm>
        </p:spPr>
        <p:txBody>
          <a:bodyPr/>
          <a:lstStyle/>
          <a:p>
            <a:pPr marL="0" indent="0" eaLnBrk="1" hangingPunct="1">
              <a:buFontTx/>
              <a:buNone/>
              <a:defRPr/>
            </a:pPr>
            <a:r>
              <a:rPr lang="fr-BE" altLang="fr-FR" dirty="0"/>
              <a:t>4. Quelle institution a pour slogan « œuvrer</a:t>
            </a:r>
          </a:p>
          <a:p>
            <a:pPr marL="0" indent="0" algn="r" eaLnBrk="1" hangingPunct="1">
              <a:buFontTx/>
              <a:buNone/>
              <a:defRPr/>
            </a:pPr>
            <a:r>
              <a:rPr lang="fr-BE" altLang="fr-FR" dirty="0"/>
              <a:t> pour un monde sans pauvreté » ? </a:t>
            </a:r>
          </a:p>
          <a:p>
            <a:pPr eaLnBrk="1" hangingPunct="1">
              <a:defRPr/>
            </a:pPr>
            <a:endParaRPr lang="fr-BE" altLang="fr-FR" dirty="0"/>
          </a:p>
          <a:p>
            <a:pPr lvl="2" algn="just" eaLnBrk="1" hangingPunct="1">
              <a:buFont typeface="Wingdings" panose="05000000000000000000" pitchFamily="2" charset="2"/>
              <a:buChar char="q"/>
              <a:defRPr/>
            </a:pPr>
            <a:r>
              <a:rPr lang="fr-BE" altLang="fr-FR" sz="3600" dirty="0"/>
              <a:t> L’ONU</a:t>
            </a:r>
          </a:p>
          <a:p>
            <a:pPr lvl="2" algn="just" eaLnBrk="1" hangingPunct="1">
              <a:buFont typeface="Wingdings" panose="05000000000000000000" pitchFamily="2" charset="2"/>
              <a:buChar char="q"/>
              <a:defRPr/>
            </a:pPr>
            <a:r>
              <a:rPr lang="fr-BE" altLang="fr-FR" sz="3600" dirty="0"/>
              <a:t> La Banque mondiale</a:t>
            </a:r>
          </a:p>
          <a:p>
            <a:pPr lvl="2" algn="just" eaLnBrk="1" hangingPunct="1">
              <a:buFont typeface="Wingdings" panose="05000000000000000000" pitchFamily="2" charset="2"/>
              <a:buChar char="q"/>
              <a:defRPr/>
            </a:pPr>
            <a:r>
              <a:rPr lang="fr-BE" altLang="fr-FR" sz="3600" dirty="0"/>
              <a:t> L’Armée du Salut</a:t>
            </a:r>
          </a:p>
          <a:p>
            <a:pPr lvl="2" algn="just" eaLnBrk="1" hangingPunct="1">
              <a:buFont typeface="Wingdings" panose="05000000000000000000" pitchFamily="2" charset="2"/>
              <a:buChar char="q"/>
              <a:defRPr/>
            </a:pPr>
            <a:r>
              <a:rPr lang="fr-BE" altLang="fr-FR" sz="3600" dirty="0"/>
              <a:t> La Fondation Abbé Pierre</a:t>
            </a:r>
          </a:p>
          <a:p>
            <a:pPr lvl="2" algn="just" eaLnBrk="1" hangingPunct="1">
              <a:buFont typeface="Wingdings" panose="05000000000000000000" pitchFamily="2" charset="2"/>
              <a:buChar char="q"/>
              <a:defRPr/>
            </a:pPr>
            <a:r>
              <a:rPr lang="fr-BE" altLang="fr-FR" sz="3600" dirty="0"/>
              <a:t> TESLA</a:t>
            </a:r>
            <a:endParaRPr lang="fr-FR" altLang="fr-FR"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9" name="Image 2">
            <a:extLst>
              <a:ext uri="{FF2B5EF4-FFF2-40B4-BE49-F238E27FC236}">
                <a16:creationId xmlns:a16="http://schemas.microsoft.com/office/drawing/2014/main" id="{46873037-5054-4E96-8BE5-51A12FB7563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11812" t="8400" r="14163" b="4802"/>
          <a:stretch>
            <a:fillRect/>
          </a:stretch>
        </p:blipFill>
        <p:spPr bwMode="auto">
          <a:xfrm>
            <a:off x="683568" y="620688"/>
            <a:ext cx="76422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EF27301D-B586-46DB-BB01-4D721B15216D}"/>
              </a:ext>
            </a:extLst>
          </p:cNvPr>
          <p:cNvSpPr>
            <a:spLocks noGrp="1" noChangeArrowheads="1"/>
          </p:cNvSpPr>
          <p:nvPr>
            <p:ph type="body" idx="1"/>
            <p:custDataLst>
              <p:tags r:id="rId1"/>
            </p:custDataLst>
          </p:nvPr>
        </p:nvSpPr>
        <p:spPr>
          <a:xfrm>
            <a:off x="457200" y="1855788"/>
            <a:ext cx="8507413" cy="4525962"/>
          </a:xfrm>
        </p:spPr>
        <p:txBody>
          <a:bodyPr/>
          <a:lstStyle/>
          <a:p>
            <a:pPr marL="0" indent="0" eaLnBrk="1" hangingPunct="1">
              <a:buFontTx/>
              <a:buNone/>
              <a:defRPr/>
            </a:pPr>
            <a:r>
              <a:rPr lang="fr-BE" altLang="fr-FR" dirty="0"/>
              <a:t>5. Quel est le seuil de pauvreté international ?  </a:t>
            </a:r>
          </a:p>
          <a:p>
            <a:pPr eaLnBrk="1" hangingPunct="1">
              <a:defRPr/>
            </a:pPr>
            <a:endParaRPr lang="fr-BE" altLang="fr-FR" dirty="0"/>
          </a:p>
          <a:p>
            <a:pPr algn="ctr" eaLnBrk="1" hangingPunct="1">
              <a:buFont typeface="Wingdings" panose="05000000000000000000" pitchFamily="2" charset="2"/>
              <a:buChar char="q"/>
              <a:defRPr/>
            </a:pPr>
            <a:r>
              <a:rPr lang="fr-BE" altLang="fr-FR" dirty="0"/>
              <a:t>1.     1,00 $</a:t>
            </a:r>
          </a:p>
          <a:p>
            <a:pPr algn="ctr" eaLnBrk="1" hangingPunct="1">
              <a:buFont typeface="Wingdings" panose="05000000000000000000" pitchFamily="2" charset="2"/>
              <a:buChar char="q"/>
              <a:defRPr/>
            </a:pPr>
            <a:r>
              <a:rPr lang="fr-BE" altLang="fr-FR" dirty="0"/>
              <a:t>2.     1,25 $</a:t>
            </a:r>
          </a:p>
          <a:p>
            <a:pPr algn="ctr" eaLnBrk="1" hangingPunct="1">
              <a:buFont typeface="Wingdings" panose="05000000000000000000" pitchFamily="2" charset="2"/>
              <a:buChar char="q"/>
              <a:defRPr/>
            </a:pPr>
            <a:r>
              <a:rPr lang="fr-BE" altLang="fr-FR" dirty="0"/>
              <a:t>3.     1,90 $</a:t>
            </a:r>
            <a:endParaRPr lang="fr-FR" alt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506" name="Image 1">
            <a:extLst>
              <a:ext uri="{FF2B5EF4-FFF2-40B4-BE49-F238E27FC236}">
                <a16:creationId xmlns:a16="http://schemas.microsoft.com/office/drawing/2014/main" id="{1D3FF150-7620-40F0-9134-1BB0CDD5C4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789113" y="1976438"/>
            <a:ext cx="737552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3">
            <a:extLst>
              <a:ext uri="{FF2B5EF4-FFF2-40B4-BE49-F238E27FC236}">
                <a16:creationId xmlns:a16="http://schemas.microsoft.com/office/drawing/2014/main" id="{53281BC0-FFFF-4463-8261-C9AE256DACEB}"/>
              </a:ext>
            </a:extLst>
          </p:cNvPr>
          <p:cNvSpPr>
            <a:spLocks noGrp="1" noChangeArrowheads="1"/>
          </p:cNvSpPr>
          <p:nvPr>
            <p:ph type="body" idx="1"/>
            <p:custDataLst>
              <p:tags r:id="rId2"/>
            </p:custDataLst>
          </p:nvPr>
        </p:nvSpPr>
        <p:spPr>
          <a:xfrm>
            <a:off x="468313" y="404813"/>
            <a:ext cx="8505825" cy="2519362"/>
          </a:xfrm>
        </p:spPr>
        <p:txBody>
          <a:bodyPr/>
          <a:lstStyle/>
          <a:p>
            <a:pPr marL="0" indent="0" eaLnBrk="1" hangingPunct="1">
              <a:buFontTx/>
              <a:buNone/>
              <a:defRPr/>
            </a:pPr>
            <a:r>
              <a:rPr lang="fr-BE" altLang="fr-FR" dirty="0"/>
              <a:t>5. Quel est le seuil de pauvreté international ?  </a:t>
            </a:r>
          </a:p>
          <a:p>
            <a:pPr eaLnBrk="1" hangingPunct="1">
              <a:buFont typeface="Wingdings" panose="05000000000000000000" pitchFamily="2" charset="2"/>
              <a:buChar char="q"/>
              <a:defRPr/>
            </a:pPr>
            <a:r>
              <a:rPr lang="fr-BE" altLang="fr-FR" dirty="0"/>
              <a:t>1.     1,00 $</a:t>
            </a:r>
          </a:p>
          <a:p>
            <a:pPr eaLnBrk="1" hangingPunct="1">
              <a:buFont typeface="Wingdings" panose="05000000000000000000" pitchFamily="2" charset="2"/>
              <a:buChar char="q"/>
              <a:defRPr/>
            </a:pPr>
            <a:r>
              <a:rPr lang="fr-BE" altLang="fr-FR" dirty="0"/>
              <a:t>2.     1,25 $</a:t>
            </a:r>
          </a:p>
          <a:p>
            <a:pPr eaLnBrk="1" hangingPunct="1">
              <a:buFont typeface="Wingdings" panose="05000000000000000000" pitchFamily="2" charset="2"/>
              <a:buChar char="q"/>
              <a:defRPr/>
            </a:pPr>
            <a:r>
              <a:rPr lang="fr-BE" altLang="fr-FR" b="1" dirty="0"/>
              <a:t>3.     1,90 $</a:t>
            </a:r>
            <a:endParaRPr lang="fr-FR" altLang="fr-F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A1EBA9D4-6EE3-4FD2-8425-C1ACA449EEA2}"/>
              </a:ext>
            </a:extLst>
          </p:cNvPr>
          <p:cNvSpPr>
            <a:spLocks noGrp="1" noChangeArrowheads="1"/>
          </p:cNvSpPr>
          <p:nvPr>
            <p:ph type="body" idx="1"/>
            <p:custDataLst>
              <p:tags r:id="rId1"/>
            </p:custDataLst>
          </p:nvPr>
        </p:nvSpPr>
        <p:spPr>
          <a:xfrm>
            <a:off x="318293" y="1052736"/>
            <a:ext cx="8507413" cy="4525962"/>
          </a:xfrm>
        </p:spPr>
        <p:txBody>
          <a:bodyPr/>
          <a:lstStyle/>
          <a:p>
            <a:pPr marL="0" indent="0" eaLnBrk="1" hangingPunct="1">
              <a:buFontTx/>
              <a:buNone/>
              <a:defRPr/>
            </a:pPr>
            <a:r>
              <a:rPr lang="fr-BE" altLang="fr-FR" dirty="0"/>
              <a:t>6. Combien de repas les Restos du Cœur</a:t>
            </a:r>
          </a:p>
          <a:p>
            <a:pPr marL="0" indent="0" algn="r" eaLnBrk="1" hangingPunct="1">
              <a:buFontTx/>
              <a:buNone/>
              <a:defRPr/>
            </a:pPr>
            <a:r>
              <a:rPr lang="fr-BE" altLang="fr-FR" dirty="0"/>
              <a:t>distribuent-ils par campagne ?  </a:t>
            </a:r>
          </a:p>
          <a:p>
            <a:pPr eaLnBrk="1" hangingPunct="1">
              <a:defRPr/>
            </a:pPr>
            <a:endParaRPr lang="fr-BE" altLang="fr-FR" dirty="0"/>
          </a:p>
          <a:p>
            <a:pPr algn="ctr" eaLnBrk="1" hangingPunct="1">
              <a:buFont typeface="Wingdings" panose="05000000000000000000" pitchFamily="2" charset="2"/>
              <a:buChar char="q"/>
              <a:defRPr/>
            </a:pPr>
            <a:r>
              <a:rPr lang="fr-BE" altLang="fr-FR" dirty="0"/>
              <a:t>1.     1 367 187</a:t>
            </a:r>
          </a:p>
          <a:p>
            <a:pPr algn="ctr" eaLnBrk="1" hangingPunct="1">
              <a:buFont typeface="Wingdings" panose="05000000000000000000" pitchFamily="2" charset="2"/>
              <a:buChar char="q"/>
              <a:defRPr/>
            </a:pPr>
            <a:r>
              <a:rPr lang="fr-BE" altLang="fr-FR" dirty="0"/>
              <a:t>2.       450 000</a:t>
            </a:r>
          </a:p>
          <a:p>
            <a:pPr algn="ctr" eaLnBrk="1" hangingPunct="1">
              <a:buFont typeface="Wingdings" panose="05000000000000000000" pitchFamily="2" charset="2"/>
              <a:buChar char="q"/>
              <a:defRPr/>
            </a:pPr>
            <a:r>
              <a:rPr lang="fr-BE" altLang="fr-FR" dirty="0"/>
              <a:t>3.       620 000          </a:t>
            </a:r>
            <a:endParaRPr lang="fr-FR" alt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DADD8A-FF6D-3B94-4F75-72F4FB001A2A}"/>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91680" y="454106"/>
            <a:ext cx="7306394" cy="594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8C1AB23D-E6DD-43D6-8E2D-EF611F9AEC4D}"/>
              </a:ext>
            </a:extLst>
          </p:cNvPr>
          <p:cNvSpPr>
            <a:spLocks noGrp="1" noChangeArrowheads="1"/>
          </p:cNvSpPr>
          <p:nvPr>
            <p:ph type="body" idx="1"/>
            <p:custDataLst>
              <p:tags r:id="rId1"/>
            </p:custDataLst>
          </p:nvPr>
        </p:nvSpPr>
        <p:spPr>
          <a:xfrm>
            <a:off x="1115616" y="440668"/>
            <a:ext cx="7777163" cy="5976664"/>
          </a:xfrm>
        </p:spPr>
        <p:txBody>
          <a:bodyPr/>
          <a:lstStyle/>
          <a:p>
            <a:pPr marL="0" indent="0" eaLnBrk="1" hangingPunct="1">
              <a:buFontTx/>
              <a:buNone/>
              <a:defRPr/>
            </a:pPr>
            <a:r>
              <a:rPr lang="fr-BE" altLang="fr-FR" dirty="0"/>
              <a:t>7. Qui a dit: «  tout homme a droit:</a:t>
            </a:r>
          </a:p>
          <a:p>
            <a:pPr algn="just" eaLnBrk="1" hangingPunct="1">
              <a:buFont typeface="Arial" panose="020B0604020202020204" pitchFamily="34" charset="0"/>
              <a:buChar char="•"/>
              <a:defRPr/>
            </a:pPr>
            <a:r>
              <a:rPr lang="fr-BE" altLang="fr-FR" sz="1800" dirty="0"/>
              <a:t>au travail et au libre choix d'une activité professionnelle dans le cadre d'une politique générale de l'emploi, visant entre autres à assurer un niveau d'emploi aussi stable et élevé que possible, le droit à des conditions de travail et à une rémunération équitables, ainsi que le droit d'information, de consultation et de négociation collective;</a:t>
            </a:r>
          </a:p>
          <a:p>
            <a:pPr algn="just" eaLnBrk="1" hangingPunct="1">
              <a:buFont typeface="Arial" panose="020B0604020202020204" pitchFamily="34" charset="0"/>
              <a:buChar char="•"/>
              <a:defRPr/>
            </a:pPr>
            <a:r>
              <a:rPr lang="fr-BE" altLang="fr-FR" sz="1800" dirty="0"/>
              <a:t>à la sécurité sociale, à la protection de la santé et à l'aide sociale, médicale et juridique;</a:t>
            </a:r>
          </a:p>
          <a:p>
            <a:pPr algn="just" eaLnBrk="1" hangingPunct="1">
              <a:buFont typeface="Arial" panose="020B0604020202020204" pitchFamily="34" charset="0"/>
              <a:buChar char="•"/>
              <a:defRPr/>
            </a:pPr>
            <a:r>
              <a:rPr lang="fr-BE" altLang="fr-FR" sz="1800" dirty="0"/>
              <a:t>à un logement décent;</a:t>
            </a:r>
          </a:p>
          <a:p>
            <a:pPr algn="just" eaLnBrk="1" hangingPunct="1">
              <a:buFont typeface="Arial" panose="020B0604020202020204" pitchFamily="34" charset="0"/>
              <a:buChar char="•"/>
              <a:defRPr/>
            </a:pPr>
            <a:r>
              <a:rPr lang="fr-BE" altLang="fr-FR" sz="1800" dirty="0"/>
              <a:t>à la protection d'un environnement sain;</a:t>
            </a:r>
          </a:p>
          <a:p>
            <a:pPr algn="just" eaLnBrk="1" hangingPunct="1">
              <a:buFont typeface="Arial" panose="020B0604020202020204" pitchFamily="34" charset="0"/>
              <a:buChar char="•"/>
              <a:defRPr/>
            </a:pPr>
            <a:r>
              <a:rPr lang="fr-BE" altLang="fr-FR" sz="1800" dirty="0"/>
              <a:t>à l'épanouissement culturel et social ;</a:t>
            </a:r>
          </a:p>
          <a:p>
            <a:pPr algn="just" eaLnBrk="1" hangingPunct="1">
              <a:buFont typeface="Arial" panose="020B0604020202020204" pitchFamily="34" charset="0"/>
              <a:buChar char="•"/>
              <a:defRPr/>
            </a:pPr>
            <a:r>
              <a:rPr lang="fr-BE" altLang="fr-FR" sz="1800" dirty="0"/>
              <a:t>aux prestations familiales.</a:t>
            </a:r>
          </a:p>
          <a:p>
            <a:pPr algn="just" eaLnBrk="1" hangingPunct="1">
              <a:buFont typeface="Arial" panose="020B0604020202020204" pitchFamily="34" charset="0"/>
              <a:buChar char="•"/>
              <a:defRPr/>
            </a:pPr>
            <a:endParaRPr lang="fr-BE" altLang="fr-FR" sz="1800" dirty="0"/>
          </a:p>
          <a:p>
            <a:pPr algn="ctr" eaLnBrk="1" hangingPunct="1">
              <a:buFont typeface="Wingdings" panose="05000000000000000000" pitchFamily="2" charset="2"/>
              <a:buChar char="q"/>
              <a:defRPr/>
            </a:pPr>
            <a:r>
              <a:rPr lang="fr-BE" altLang="fr-FR" sz="1800" dirty="0"/>
              <a:t>a.  Karl MARX</a:t>
            </a:r>
          </a:p>
          <a:p>
            <a:pPr algn="ctr" eaLnBrk="1" hangingPunct="1">
              <a:buFont typeface="Wingdings" panose="05000000000000000000" pitchFamily="2" charset="2"/>
              <a:buChar char="q"/>
              <a:defRPr/>
            </a:pPr>
            <a:r>
              <a:rPr lang="fr-BE" altLang="fr-FR" sz="1800" dirty="0"/>
              <a:t>b. Che </a:t>
            </a:r>
            <a:r>
              <a:rPr lang="fr-BE" altLang="fr-FR" sz="1800" cap="all" dirty="0"/>
              <a:t>Guevara</a:t>
            </a:r>
          </a:p>
          <a:p>
            <a:pPr algn="ctr" eaLnBrk="1" hangingPunct="1">
              <a:buFont typeface="Wingdings" panose="05000000000000000000" pitchFamily="2" charset="2"/>
              <a:buChar char="q"/>
              <a:defRPr/>
            </a:pPr>
            <a:r>
              <a:rPr lang="fr-BE" altLang="fr-FR" sz="1800" dirty="0"/>
              <a:t>c. Rosa </a:t>
            </a:r>
            <a:r>
              <a:rPr lang="fr-BE" altLang="fr-FR" sz="1800" cap="all" dirty="0"/>
              <a:t>Luxemburg</a:t>
            </a:r>
          </a:p>
          <a:p>
            <a:pPr algn="ctr" eaLnBrk="1" hangingPunct="1">
              <a:buFont typeface="Wingdings" panose="05000000000000000000" pitchFamily="2" charset="2"/>
              <a:buChar char="q"/>
              <a:defRPr/>
            </a:pPr>
            <a:r>
              <a:rPr lang="fr-BE" altLang="fr-FR" sz="1800" dirty="0"/>
              <a:t>d, Thomas</a:t>
            </a:r>
            <a:r>
              <a:rPr lang="fr-BE" altLang="fr-FR" sz="1800" cap="all" dirty="0"/>
              <a:t> Piketty</a:t>
            </a:r>
          </a:p>
          <a:p>
            <a:pPr algn="ctr" eaLnBrk="1" hangingPunct="1">
              <a:buFont typeface="Wingdings" panose="05000000000000000000" pitchFamily="2" charset="2"/>
              <a:buChar char="q"/>
              <a:defRPr/>
            </a:pPr>
            <a:r>
              <a:rPr lang="fr-BE" altLang="fr-FR" sz="1800" dirty="0"/>
              <a:t>e. autres?</a:t>
            </a:r>
            <a:endParaRPr lang="fr-BE" altLang="fr-FR" sz="1800" cap="all" dirty="0"/>
          </a:p>
          <a:p>
            <a:pPr algn="ctr" eaLnBrk="1" hangingPunct="1">
              <a:buFont typeface="Wingdings" panose="05000000000000000000" pitchFamily="2" charset="2"/>
              <a:buChar char="q"/>
              <a:defRPr/>
            </a:pPr>
            <a:endParaRPr lang="fr-BE" altLang="fr-FR" sz="1800" cap="all" dirty="0"/>
          </a:p>
          <a:p>
            <a:pPr algn="ctr" eaLnBrk="1" hangingPunct="1">
              <a:buFont typeface="Wingdings" panose="05000000000000000000" pitchFamily="2" charset="2"/>
              <a:buChar char="q"/>
              <a:defRPr/>
            </a:pPr>
            <a:endParaRPr lang="fr-FR" altLang="fr-FR" sz="1800" cap="al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49F4A70F-CB0A-434D-BA09-0C6C5554A40D}"/>
              </a:ext>
            </a:extLst>
          </p:cNvPr>
          <p:cNvSpPr>
            <a:spLocks noGrp="1" noChangeArrowheads="1"/>
          </p:cNvSpPr>
          <p:nvPr>
            <p:ph type="body" idx="1"/>
            <p:custDataLst>
              <p:tags r:id="rId1"/>
            </p:custDataLst>
          </p:nvPr>
        </p:nvSpPr>
        <p:spPr>
          <a:xfrm>
            <a:off x="1042988" y="404813"/>
            <a:ext cx="7777162" cy="6192837"/>
          </a:xfrm>
        </p:spPr>
        <p:txBody>
          <a:bodyPr/>
          <a:lstStyle/>
          <a:p>
            <a:pPr marL="0" indent="0" algn="ctr" eaLnBrk="1" hangingPunct="1">
              <a:buFontTx/>
              <a:buNone/>
              <a:defRPr/>
            </a:pPr>
            <a:endParaRPr lang="fr-BE" sz="1800" b="1" dirty="0"/>
          </a:p>
          <a:p>
            <a:pPr marL="0" indent="0" algn="ctr" eaLnBrk="1" hangingPunct="1">
              <a:buFontTx/>
              <a:buNone/>
              <a:defRPr/>
            </a:pPr>
            <a:r>
              <a:rPr lang="fr-BE" sz="1800" b="1" dirty="0"/>
              <a:t>TITRE II</a:t>
            </a:r>
            <a:br>
              <a:rPr lang="fr-BE" sz="1800" dirty="0"/>
            </a:br>
            <a:r>
              <a:rPr lang="fr-BE" sz="1800" b="1" dirty="0"/>
              <a:t>DES BELGES ET DE LEURS DROITS</a:t>
            </a:r>
            <a:endParaRPr lang="fr-BE" altLang="fr-FR" sz="1800" cap="all" dirty="0"/>
          </a:p>
          <a:p>
            <a:pPr marL="446088" indent="0" eaLnBrk="1" hangingPunct="1">
              <a:buFontTx/>
              <a:buNone/>
              <a:defRPr/>
            </a:pPr>
            <a:endParaRPr lang="fr-BE" sz="1800" cap="all" dirty="0"/>
          </a:p>
          <a:p>
            <a:pPr marL="446088" indent="0" eaLnBrk="1" hangingPunct="1">
              <a:buFontTx/>
              <a:buNone/>
              <a:defRPr/>
            </a:pPr>
            <a:r>
              <a:rPr lang="fr-BE" sz="1200" b="1" i="1" dirty="0">
                <a:effectLst>
                  <a:outerShdw blurRad="38100" dist="38100" dir="2700000" algn="tl">
                    <a:srgbClr val="000000">
                      <a:alpha val="43137"/>
                    </a:srgbClr>
                  </a:outerShdw>
                </a:effectLst>
              </a:rPr>
              <a:t>Art. 23</a:t>
            </a:r>
            <a:br>
              <a:rPr lang="fr-BE" sz="1200" i="1" dirty="0"/>
            </a:br>
            <a:br>
              <a:rPr lang="fr-BE" sz="1200" i="1" dirty="0"/>
            </a:br>
            <a:r>
              <a:rPr lang="fr-BE" sz="1200" dirty="0"/>
              <a:t>Chacun a le droit de mener une vie conforme à la dignité humaine.</a:t>
            </a:r>
          </a:p>
          <a:p>
            <a:pPr marL="446088" indent="0" eaLnBrk="1" hangingPunct="1">
              <a:buFontTx/>
              <a:buNone/>
              <a:defRPr/>
            </a:pPr>
            <a:r>
              <a:rPr lang="fr-BE" sz="1200" dirty="0"/>
              <a:t>à cette fin, la loi, le décret ou la règle visée à l'article 134 garantissent, en tenant compte des obligations correspondantes, les droits économiques, sociaux et culturels, et déterminent les conditions de leur exercice.</a:t>
            </a:r>
          </a:p>
          <a:p>
            <a:pPr marL="446088" indent="0" eaLnBrk="1" hangingPunct="1">
              <a:buFontTx/>
              <a:buNone/>
              <a:defRPr/>
            </a:pPr>
            <a:r>
              <a:rPr lang="fr-BE" sz="1200" dirty="0"/>
              <a:t>Ces droits comprennent notamment :</a:t>
            </a:r>
          </a:p>
          <a:p>
            <a:pPr marL="446088" indent="0" eaLnBrk="1" hangingPunct="1">
              <a:buFontTx/>
              <a:buNone/>
              <a:defRPr/>
            </a:pPr>
            <a:r>
              <a:rPr lang="fr-BE" sz="1200" dirty="0"/>
              <a:t>1° le droit au travail et au libre choix d'une activité professionnelle dans le cadre d'une politique générale de l'emploi, visant entre autres à assurer un niveau d'emploi aussi stable et élevé que possible, le droit à des conditions de travail et à une rémunération équitables, ainsi que le droit d'information, de consultation et de négociation collective;</a:t>
            </a:r>
          </a:p>
          <a:p>
            <a:pPr marL="446088" indent="0" eaLnBrk="1" hangingPunct="1">
              <a:buFontTx/>
              <a:buNone/>
              <a:defRPr/>
            </a:pPr>
            <a:r>
              <a:rPr lang="fr-BE" sz="1200" dirty="0"/>
              <a:t>2° le droit à la sécurité sociale, à la protection de la santé et à l'aide sociale, médicale et juridique;</a:t>
            </a:r>
          </a:p>
          <a:p>
            <a:pPr marL="446088" indent="0" eaLnBrk="1" hangingPunct="1">
              <a:buFontTx/>
              <a:buNone/>
              <a:defRPr/>
            </a:pPr>
            <a:r>
              <a:rPr lang="fr-BE" sz="1200" dirty="0"/>
              <a:t>3° le droit à un logement décent;</a:t>
            </a:r>
          </a:p>
          <a:p>
            <a:pPr marL="446088" indent="0" eaLnBrk="1" hangingPunct="1">
              <a:buFontTx/>
              <a:buNone/>
              <a:defRPr/>
            </a:pPr>
            <a:r>
              <a:rPr lang="fr-BE" sz="1200" dirty="0"/>
              <a:t>4° le droit à la protection d'un environnement sain;</a:t>
            </a:r>
          </a:p>
          <a:p>
            <a:pPr marL="446088" indent="0" eaLnBrk="1" hangingPunct="1">
              <a:buFontTx/>
              <a:buNone/>
              <a:defRPr/>
            </a:pPr>
            <a:r>
              <a:rPr lang="fr-BE" sz="1200" dirty="0"/>
              <a:t>5° le droit à l'épanouissement culturel et social ;</a:t>
            </a:r>
          </a:p>
          <a:p>
            <a:pPr marL="446088" indent="0" eaLnBrk="1" hangingPunct="1">
              <a:buFontTx/>
              <a:buNone/>
              <a:defRPr/>
            </a:pPr>
            <a:r>
              <a:rPr lang="fr-BE" sz="1200" dirty="0"/>
              <a:t>6° le droit aux prestations familiales.</a:t>
            </a:r>
          </a:p>
          <a:p>
            <a:pPr marL="0" indent="0" algn="ctr" eaLnBrk="1" hangingPunct="1">
              <a:buFontTx/>
              <a:buNone/>
              <a:defRPr/>
            </a:pPr>
            <a:endParaRPr lang="fr-FR" altLang="fr-FR" sz="2400" cap="all" dirty="0"/>
          </a:p>
          <a:p>
            <a:pPr marL="0" indent="0" algn="ctr" eaLnBrk="1" hangingPunct="1">
              <a:buFontTx/>
              <a:buNone/>
              <a:defRPr/>
            </a:pPr>
            <a:r>
              <a:rPr lang="fr-FR" altLang="fr-FR" sz="2400" cap="all" dirty="0"/>
              <a:t>LA CONSTITUTION BELGE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F69C71-3421-5908-C578-B735023786D2}"/>
              </a:ext>
            </a:extLst>
          </p:cNvPr>
          <p:cNvPicPr>
            <a:picLocks noChangeAspect="1"/>
          </p:cNvPicPr>
          <p:nvPr/>
        </p:nvPicPr>
        <p:blipFill rotWithShape="1">
          <a:blip r:embed="rId3"/>
          <a:srcRect l="16139" t="10800" r="12988" b="20600"/>
          <a:stretch/>
        </p:blipFill>
        <p:spPr>
          <a:xfrm>
            <a:off x="153060" y="692696"/>
            <a:ext cx="8596874" cy="4680520"/>
          </a:xfrm>
          <a:prstGeom prst="rect">
            <a:avLst/>
          </a:prstGeom>
        </p:spPr>
      </p:pic>
    </p:spTree>
    <p:extLst>
      <p:ext uri="{BB962C8B-B14F-4D97-AF65-F5344CB8AC3E}">
        <p14:creationId xmlns:p14="http://schemas.microsoft.com/office/powerpoint/2010/main" val="21611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Rectangle 110">
            <a:extLst>
              <a:ext uri="{FF2B5EF4-FFF2-40B4-BE49-F238E27FC236}">
                <a16:creationId xmlns:a16="http://schemas.microsoft.com/office/drawing/2014/main" id="{E9295C9B-9CD4-4A3C-892B-71E67C85879F}"/>
              </a:ext>
            </a:extLst>
          </p:cNvPr>
          <p:cNvSpPr>
            <a:spLocks noGrp="1" noChangeArrowheads="1"/>
          </p:cNvSpPr>
          <p:nvPr>
            <p:ph type="ctrTitle"/>
            <p:custDataLst>
              <p:tags r:id="rId1"/>
            </p:custDataLst>
          </p:nvPr>
        </p:nvSpPr>
        <p:spPr>
          <a:xfrm>
            <a:off x="468313" y="1052513"/>
            <a:ext cx="8280400" cy="544512"/>
          </a:xfrm>
          <a:noFill/>
        </p:spPr>
        <p:txBody>
          <a:bodyPr anchor="ctr"/>
          <a:lstStyle/>
          <a:p>
            <a:pPr algn="l" eaLnBrk="1" hangingPunct="1"/>
            <a:r>
              <a:rPr lang="es-UY" altLang="fr-FR" sz="6600" b="1">
                <a:solidFill>
                  <a:schemeClr val="bg1"/>
                </a:solidFill>
              </a:rPr>
              <a:t>Les invisibles </a:t>
            </a:r>
            <a:endParaRPr lang="es-ES" altLang="fr-FR" sz="6600" b="1">
              <a:solidFill>
                <a:schemeClr val="bg1"/>
              </a:solidFill>
            </a:endParaRPr>
          </a:p>
        </p:txBody>
      </p:sp>
      <p:sp>
        <p:nvSpPr>
          <p:cNvPr id="5123" name="Rectangle 125">
            <a:extLst>
              <a:ext uri="{FF2B5EF4-FFF2-40B4-BE49-F238E27FC236}">
                <a16:creationId xmlns:a16="http://schemas.microsoft.com/office/drawing/2014/main" id="{19C8AB04-DD63-43F1-95E1-040193C2ABE4}"/>
              </a:ext>
            </a:extLst>
          </p:cNvPr>
          <p:cNvSpPr>
            <a:spLocks noChangeArrowheads="1"/>
          </p:cNvSpPr>
          <p:nvPr>
            <p:custDataLst>
              <p:tags r:id="rId2"/>
            </p:custDataLst>
          </p:nvPr>
        </p:nvSpPr>
        <p:spPr bwMode="auto">
          <a:xfrm>
            <a:off x="323850" y="5805488"/>
            <a:ext cx="50403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s-UY" altLang="fr-FR" sz="2000" b="1">
                <a:solidFill>
                  <a:schemeClr val="bg1"/>
                </a:solidFill>
              </a:rPr>
              <a:t>Autres regards sur la pauvreté</a:t>
            </a:r>
            <a:endParaRPr lang="es-ES" altLang="fr-FR" sz="2000" b="1">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A1F45AFB-E6C7-4850-AA70-51AA30083865}"/>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8. Depuis quand l’État a dépénalisé le</a:t>
            </a:r>
          </a:p>
          <a:p>
            <a:pPr marL="0" indent="0" algn="r" eaLnBrk="1" hangingPunct="1">
              <a:buFontTx/>
              <a:buNone/>
              <a:defRPr/>
            </a:pPr>
            <a:r>
              <a:rPr lang="fr-BE" altLang="fr-FR" dirty="0"/>
              <a:t> vagabondage ?</a:t>
            </a:r>
          </a:p>
          <a:p>
            <a:pPr marL="0" indent="0" algn="r" eaLnBrk="1" hangingPunct="1">
              <a:buFontTx/>
              <a:buNone/>
              <a:defRPr/>
            </a:pPr>
            <a:r>
              <a:rPr lang="fr-BE" altLang="fr-FR" dirty="0"/>
              <a:t> </a:t>
            </a:r>
          </a:p>
          <a:p>
            <a:pPr marL="0" indent="0" algn="ctr" eaLnBrk="1" hangingPunct="1">
              <a:buFontTx/>
              <a:buNone/>
              <a:defRPr/>
            </a:pPr>
            <a:r>
              <a:rPr lang="fr-BE" altLang="fr-FR" dirty="0"/>
              <a:t>1. 1899 </a:t>
            </a:r>
          </a:p>
          <a:p>
            <a:pPr marL="0" indent="0" algn="ctr" eaLnBrk="1" hangingPunct="1">
              <a:buFontTx/>
              <a:buNone/>
              <a:defRPr/>
            </a:pPr>
            <a:r>
              <a:rPr lang="fr-BE" altLang="fr-FR" dirty="0"/>
              <a:t>2. 1954 </a:t>
            </a:r>
          </a:p>
          <a:p>
            <a:pPr marL="0" indent="0" algn="ctr" eaLnBrk="1" hangingPunct="1">
              <a:buFontTx/>
              <a:buNone/>
              <a:defRPr/>
            </a:pPr>
            <a:r>
              <a:rPr lang="fr-BE" altLang="fr-FR" dirty="0"/>
              <a:t>3. 1992</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C96109C2-00C7-4250-9081-A3ECE22E70FF}"/>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8. Depuis quand l’État dépénaliser le</a:t>
            </a:r>
          </a:p>
          <a:p>
            <a:pPr marL="0" indent="0" algn="r" eaLnBrk="1" hangingPunct="1">
              <a:buFontTx/>
              <a:buNone/>
              <a:defRPr/>
            </a:pPr>
            <a:r>
              <a:rPr lang="fr-BE" altLang="fr-FR" dirty="0"/>
              <a:t> vagabondage ? </a:t>
            </a:r>
          </a:p>
          <a:p>
            <a:pPr marL="0" indent="0" algn="ctr" eaLnBrk="1" hangingPunct="1">
              <a:buFontTx/>
              <a:buNone/>
              <a:defRPr/>
            </a:pPr>
            <a:r>
              <a:rPr lang="fr-BE" altLang="fr-FR" dirty="0"/>
              <a:t>1. 1899 </a:t>
            </a:r>
          </a:p>
          <a:p>
            <a:pPr marL="0" indent="0" algn="ctr" eaLnBrk="1" hangingPunct="1">
              <a:buFontTx/>
              <a:buNone/>
              <a:defRPr/>
            </a:pPr>
            <a:r>
              <a:rPr lang="fr-BE" altLang="fr-FR" dirty="0"/>
              <a:t>2. 1954 </a:t>
            </a:r>
          </a:p>
          <a:p>
            <a:pPr marL="0" indent="0" algn="ctr" eaLnBrk="1" hangingPunct="1">
              <a:buFontTx/>
              <a:buNone/>
              <a:defRPr/>
            </a:pPr>
            <a:r>
              <a:rPr lang="fr-BE" altLang="fr-FR" b="1" dirty="0"/>
              <a:t>3. 1992</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69D28800-EA18-4BE2-BE33-70035A94FDD0}"/>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9. Quand notre sécurité sociale actuelle a été imaginée? </a:t>
            </a:r>
          </a:p>
          <a:p>
            <a:pPr marL="0" indent="0" algn="ctr" eaLnBrk="1" hangingPunct="1">
              <a:buFontTx/>
              <a:buNone/>
              <a:defRPr/>
            </a:pPr>
            <a:r>
              <a:rPr lang="fr-BE" altLang="fr-FR" dirty="0"/>
              <a:t>1. 1899 </a:t>
            </a:r>
          </a:p>
          <a:p>
            <a:pPr marL="0" indent="0" algn="ctr" eaLnBrk="1" hangingPunct="1">
              <a:buFontTx/>
              <a:buNone/>
              <a:defRPr/>
            </a:pPr>
            <a:r>
              <a:rPr lang="fr-BE" altLang="fr-FR" dirty="0"/>
              <a:t>2. 1944 </a:t>
            </a:r>
          </a:p>
          <a:p>
            <a:pPr marL="0" indent="0" algn="ctr" eaLnBrk="1" hangingPunct="1">
              <a:buFontTx/>
              <a:buNone/>
              <a:defRPr/>
            </a:pPr>
            <a:r>
              <a:rPr lang="fr-BE" altLang="fr-FR" dirty="0"/>
              <a:t>3. 1976</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08EF22A3-DF9D-4508-9696-0C09AC590738}"/>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9. Quand notre sécurité sociale actuelle a été imaginée? </a:t>
            </a:r>
          </a:p>
          <a:p>
            <a:pPr marL="0" indent="0" algn="ctr" eaLnBrk="1" hangingPunct="1">
              <a:buFontTx/>
              <a:buNone/>
              <a:defRPr/>
            </a:pPr>
            <a:r>
              <a:rPr lang="fr-BE" altLang="fr-FR" dirty="0"/>
              <a:t>1. 1899 </a:t>
            </a:r>
          </a:p>
          <a:p>
            <a:pPr marL="0" indent="0" algn="ctr" eaLnBrk="1" hangingPunct="1">
              <a:buFontTx/>
              <a:buNone/>
              <a:defRPr/>
            </a:pPr>
            <a:r>
              <a:rPr lang="fr-BE" altLang="fr-FR" b="1" dirty="0"/>
              <a:t>2. 1944 Pacte social sous les bombes</a:t>
            </a:r>
          </a:p>
          <a:p>
            <a:pPr marL="0" indent="0" algn="ctr" eaLnBrk="1" hangingPunct="1">
              <a:buFontTx/>
              <a:buNone/>
              <a:defRPr/>
            </a:pPr>
            <a:r>
              <a:rPr lang="fr-BE" altLang="fr-FR" dirty="0"/>
              <a:t>3. 1976</a:t>
            </a:r>
          </a:p>
          <a:p>
            <a:pPr marL="0" indent="0" algn="ctr" eaLnBrk="1" hangingPunct="1">
              <a:buFontTx/>
              <a:buNone/>
              <a:defRPr/>
            </a:pPr>
            <a:r>
              <a:rPr lang="fr-BE" altLang="fr-FR" dirty="0"/>
              <a:t>4. 2002</a:t>
            </a:r>
          </a:p>
          <a:p>
            <a:pPr marL="0" indent="0" algn="ctr" eaLnBrk="1" hangingPunct="1">
              <a:buFontTx/>
              <a:buNone/>
              <a:defRPr/>
            </a:pPr>
            <a:endParaRPr lang="fr-FR" altLang="fr-FR" sz="1800" cap="al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5612C1C4-1514-47D6-89B7-6BCDD45E3A55}"/>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10. Combien de personnes, dans le</a:t>
            </a:r>
          </a:p>
          <a:p>
            <a:pPr marL="0" indent="0" algn="r" eaLnBrk="1" hangingPunct="1">
              <a:buFontTx/>
              <a:buNone/>
              <a:defRPr/>
            </a:pPr>
            <a:r>
              <a:rPr lang="fr-BE" altLang="fr-FR" dirty="0"/>
              <a:t>monde, vivent dans des bidonvilles ? </a:t>
            </a:r>
          </a:p>
          <a:p>
            <a:pPr marL="0" indent="0" algn="ctr" eaLnBrk="1" hangingPunct="1">
              <a:buFontTx/>
              <a:buNone/>
              <a:defRPr/>
            </a:pPr>
            <a:r>
              <a:rPr lang="fr-BE" altLang="fr-FR" dirty="0"/>
              <a:t>1. 100 millions</a:t>
            </a:r>
          </a:p>
          <a:p>
            <a:pPr marL="0" indent="0" algn="ctr" eaLnBrk="1" hangingPunct="1">
              <a:buFontTx/>
              <a:buNone/>
              <a:defRPr/>
            </a:pPr>
            <a:r>
              <a:rPr lang="fr-BE" altLang="fr-FR" dirty="0"/>
              <a:t>2. 500 millions</a:t>
            </a:r>
          </a:p>
          <a:p>
            <a:pPr marL="0" indent="0" algn="ctr" eaLnBrk="1" hangingPunct="1">
              <a:buFontTx/>
              <a:buNone/>
              <a:defRPr/>
            </a:pPr>
            <a:r>
              <a:rPr lang="fr-BE" altLang="fr-FR" dirty="0"/>
              <a:t>3.  1,4 milliard </a:t>
            </a:r>
            <a:endParaRPr lang="fr-FR" altLang="fr-FR" sz="1800" cap="al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1747" name="Espace réservé du contenu 1">
            <a:extLst>
              <a:ext uri="{FF2B5EF4-FFF2-40B4-BE49-F238E27FC236}">
                <a16:creationId xmlns:a16="http://schemas.microsoft.com/office/drawing/2014/main" id="{CB59D2A2-4086-4851-A487-6B3B979C44B3}"/>
              </a:ext>
            </a:extLst>
          </p:cNvPr>
          <p:cNvSpPr>
            <a:spLocks noGrp="1" noChangeArrowheads="1"/>
          </p:cNvSpPr>
          <p:nvPr>
            <p:ph idx="1"/>
            <p:custDataLst>
              <p:tags r:id="rId1"/>
            </p:custDataLst>
          </p:nvPr>
        </p:nvSpPr>
        <p:spPr/>
        <p:txBody>
          <a:bodyPr/>
          <a:lstStyle/>
          <a:p>
            <a:pPr eaLnBrk="1" hangingPunct="1"/>
            <a:endParaRPr lang="fr-BE" altLang="fr-FR"/>
          </a:p>
        </p:txBody>
      </p:sp>
      <p:pic>
        <p:nvPicPr>
          <p:cNvPr id="31748" name="Image 2">
            <a:extLst>
              <a:ext uri="{FF2B5EF4-FFF2-40B4-BE49-F238E27FC236}">
                <a16:creationId xmlns:a16="http://schemas.microsoft.com/office/drawing/2014/main" id="{63405317-FBC0-49E6-A6B1-344582E2071E}"/>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l="19289" t="37399" r="22437" b="15001"/>
          <a:stretch>
            <a:fillRect/>
          </a:stretch>
        </p:blipFill>
        <p:spPr bwMode="auto">
          <a:xfrm>
            <a:off x="112390" y="548680"/>
            <a:ext cx="877804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1242ECB7-C0C8-4915-A96E-05BC169C13FB}"/>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11. La pauvreté dans le monde… </a:t>
            </a:r>
          </a:p>
          <a:p>
            <a:pPr marL="0" indent="0" eaLnBrk="1" hangingPunct="1">
              <a:buFontTx/>
              <a:buNone/>
              <a:defRPr/>
            </a:pPr>
            <a:r>
              <a:rPr lang="fr-BE" altLang="fr-FR" dirty="0"/>
              <a:t> </a:t>
            </a:r>
          </a:p>
          <a:p>
            <a:pPr marL="0" indent="0" algn="ctr" eaLnBrk="1" hangingPunct="1">
              <a:buFontTx/>
              <a:buNone/>
              <a:defRPr/>
            </a:pPr>
            <a:r>
              <a:rPr lang="fr-BE" altLang="fr-FR" dirty="0"/>
              <a:t>1. … baisse</a:t>
            </a:r>
          </a:p>
          <a:p>
            <a:pPr marL="0" indent="0" algn="ctr" eaLnBrk="1" hangingPunct="1">
              <a:buFontTx/>
              <a:buNone/>
              <a:defRPr/>
            </a:pPr>
            <a:r>
              <a:rPr lang="fr-BE" altLang="fr-FR" dirty="0"/>
              <a:t>2. … est stable</a:t>
            </a:r>
          </a:p>
          <a:p>
            <a:pPr marL="0" indent="0" algn="ctr" eaLnBrk="1" hangingPunct="1">
              <a:buFontTx/>
              <a:buNone/>
              <a:defRPr/>
            </a:pPr>
            <a:r>
              <a:rPr lang="fr-BE" altLang="fr-FR" dirty="0"/>
              <a:t>3. … augmente </a:t>
            </a:r>
            <a:endParaRPr lang="fr-FR" altLang="fr-FR" sz="1800" cap="al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794" name="Image 2">
            <a:extLst>
              <a:ext uri="{FF2B5EF4-FFF2-40B4-BE49-F238E27FC236}">
                <a16:creationId xmlns:a16="http://schemas.microsoft.com/office/drawing/2014/main" id="{67C73649-94A5-4D20-AE34-4121370B118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12201" t="10800" r="35828" b="10800"/>
          <a:stretch>
            <a:fillRect/>
          </a:stretch>
        </p:blipFill>
        <p:spPr bwMode="auto">
          <a:xfrm>
            <a:off x="735013" y="512763"/>
            <a:ext cx="7437437"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012092-8A10-02E4-27C2-1DEC0F811BFE}"/>
              </a:ext>
            </a:extLst>
          </p:cNvPr>
          <p:cNvPicPr>
            <a:picLocks noChangeAspect="1"/>
          </p:cNvPicPr>
          <p:nvPr/>
        </p:nvPicPr>
        <p:blipFill rotWithShape="1">
          <a:blip r:embed="rId3"/>
          <a:srcRect l="9051" t="10800" r="32675" b="6601"/>
          <a:stretch/>
        </p:blipFill>
        <p:spPr>
          <a:xfrm>
            <a:off x="1547664" y="476672"/>
            <a:ext cx="7405840" cy="5904656"/>
          </a:xfrm>
          <a:prstGeom prst="rect">
            <a:avLst/>
          </a:prstGeom>
        </p:spPr>
      </p:pic>
    </p:spTree>
    <p:extLst>
      <p:ext uri="{BB962C8B-B14F-4D97-AF65-F5344CB8AC3E}">
        <p14:creationId xmlns:p14="http://schemas.microsoft.com/office/powerpoint/2010/main" val="2849059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4">
            <a:extLst>
              <a:ext uri="{FF2B5EF4-FFF2-40B4-BE49-F238E27FC236}">
                <a16:creationId xmlns:a16="http://schemas.microsoft.com/office/drawing/2014/main" id="{28711639-AED0-4D5B-93CE-6315C979A3EA}"/>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793" t="8231" r="1321"/>
          <a:stretch>
            <a:fillRect/>
          </a:stretch>
        </p:blipFill>
        <p:spPr bwMode="auto">
          <a:xfrm>
            <a:off x="484188" y="476250"/>
            <a:ext cx="817562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15B92087-D0E4-415A-BF38-60B5DE79ABC2}"/>
              </a:ext>
            </a:extLst>
          </p:cNvPr>
          <p:cNvSpPr>
            <a:spLocks noGrp="1"/>
          </p:cNvSpPr>
          <p:nvPr>
            <p:ph type="title"/>
            <p:custDataLst>
              <p:tags r:id="rId2"/>
            </p:custDataLst>
          </p:nvPr>
        </p:nvSpPr>
        <p:spPr>
          <a:xfrm>
            <a:off x="1763688" y="5301208"/>
            <a:ext cx="6950100" cy="1143000"/>
          </a:xfrm>
        </p:spPr>
        <p:txBody>
          <a:bodyPr/>
          <a:lstStyle/>
          <a:p>
            <a:r>
              <a:rPr lang="fr-BE" dirty="0">
                <a:solidFill>
                  <a:schemeClr val="bg1"/>
                </a:solidFill>
              </a:rPr>
              <a:t>PRECARITE CLIMATIQUE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Espace réservé du contenu 8">
            <a:extLst>
              <a:ext uri="{FF2B5EF4-FFF2-40B4-BE49-F238E27FC236}">
                <a16:creationId xmlns:a16="http://schemas.microsoft.com/office/drawing/2014/main" id="{D5FE24FF-3613-4E97-B4B5-2CDC330E4C48}"/>
              </a:ext>
            </a:extLst>
          </p:cNvPr>
          <p:cNvSpPr>
            <a:spLocks noGrp="1"/>
          </p:cNvSpPr>
          <p:nvPr>
            <p:ph idx="1"/>
            <p:custDataLst>
              <p:tags r:id="rId1"/>
            </p:custDataLst>
          </p:nvPr>
        </p:nvSpPr>
        <p:spPr>
          <a:xfrm>
            <a:off x="2046548" y="1628800"/>
            <a:ext cx="5981836" cy="4525963"/>
          </a:xfrm>
        </p:spPr>
        <p:txBody>
          <a:bodyPr/>
          <a:lstStyle/>
          <a:p>
            <a:pPr eaLnBrk="1" hangingPunct="1">
              <a:defRPr/>
            </a:pPr>
            <a:r>
              <a:rPr lang="fr-BE" altLang="fr-FR" sz="1400" b="1" dirty="0">
                <a:effectLst>
                  <a:outerShdw blurRad="38100" dist="38100" dir="2700000" algn="tl">
                    <a:srgbClr val="000000">
                      <a:alpha val="43137"/>
                    </a:srgbClr>
                  </a:outerShdw>
                </a:effectLst>
              </a:rPr>
              <a:t>QUELQUES MOTS SUR NOTRE RENCONTRE</a:t>
            </a:r>
          </a:p>
          <a:p>
            <a:pPr marL="0" indent="0" eaLnBrk="1" hangingPunct="1">
              <a:buFontTx/>
              <a:buNone/>
              <a:defRPr/>
            </a:pPr>
            <a:endParaRPr lang="fr-BE" altLang="fr-FR" sz="1400" dirty="0"/>
          </a:p>
          <a:p>
            <a:pPr eaLnBrk="1" hangingPunct="1">
              <a:buFontTx/>
              <a:buAutoNum type="arabicPeriod"/>
              <a:defRPr/>
            </a:pPr>
            <a:r>
              <a:rPr lang="fr-BE" altLang="fr-FR" sz="1400" dirty="0"/>
              <a:t> </a:t>
            </a:r>
            <a:r>
              <a:rPr lang="fr-BE" altLang="fr-FR" sz="1400" b="1" dirty="0">
                <a:solidFill>
                  <a:schemeClr val="bg1"/>
                </a:solidFill>
              </a:rPr>
              <a:t> INTRODUCTION</a:t>
            </a:r>
          </a:p>
          <a:p>
            <a:pPr eaLnBrk="1" hangingPunct="1">
              <a:buFontTx/>
              <a:buAutoNum type="arabicPeriod"/>
              <a:defRPr/>
            </a:pPr>
            <a:r>
              <a:rPr lang="fr-BE" altLang="fr-FR" sz="1400" b="1" dirty="0">
                <a:solidFill>
                  <a:schemeClr val="bg1"/>
                </a:solidFill>
              </a:rPr>
              <a:t>  DÉFINITIONS ET ÉVOLUTIONS DE LA PAUVRETÉ</a:t>
            </a:r>
          </a:p>
          <a:p>
            <a:pPr eaLnBrk="1" hangingPunct="1">
              <a:buFontTx/>
              <a:buAutoNum type="arabicPeriod"/>
              <a:defRPr/>
            </a:pPr>
            <a:r>
              <a:rPr lang="fr-BE" altLang="fr-FR" sz="1400" b="1" dirty="0">
                <a:solidFill>
                  <a:schemeClr val="bg1"/>
                </a:solidFill>
              </a:rPr>
              <a:t>  PAUVRETÉ ET PROTECTION SOCIALE</a:t>
            </a:r>
          </a:p>
          <a:p>
            <a:pPr eaLnBrk="1" hangingPunct="1">
              <a:buFontTx/>
              <a:buAutoNum type="arabicPeriod"/>
              <a:defRPr/>
            </a:pPr>
            <a:r>
              <a:rPr lang="fr-BE" altLang="fr-FR" sz="1400" b="1" dirty="0">
                <a:solidFill>
                  <a:schemeClr val="bg1"/>
                </a:solidFill>
              </a:rPr>
              <a:t>  EUROPE ET LUTTE CONTRE LA PAUVRETÉ</a:t>
            </a:r>
          </a:p>
          <a:p>
            <a:pPr eaLnBrk="1" hangingPunct="1">
              <a:buFontTx/>
              <a:buAutoNum type="arabicPeriod"/>
              <a:defRPr/>
            </a:pPr>
            <a:r>
              <a:rPr lang="fr-BE" altLang="fr-FR" sz="1400" b="1" dirty="0">
                <a:solidFill>
                  <a:schemeClr val="bg1"/>
                </a:solidFill>
              </a:rPr>
              <a:t>  BAROMETRE DE LA PAUVRETE</a:t>
            </a:r>
          </a:p>
          <a:p>
            <a:pPr eaLnBrk="1" hangingPunct="1">
              <a:buFontTx/>
              <a:buAutoNum type="arabicPeriod"/>
              <a:defRPr/>
            </a:pPr>
            <a:r>
              <a:rPr lang="fr-BE" altLang="fr-FR" sz="1400" b="1" dirty="0">
                <a:solidFill>
                  <a:schemeClr val="bg1"/>
                </a:solidFill>
              </a:rPr>
              <a:t>  CONTEXTUALISATION</a:t>
            </a:r>
          </a:p>
          <a:p>
            <a:pPr eaLnBrk="1" hangingPunct="1">
              <a:buFontTx/>
              <a:buAutoNum type="arabicPeriod"/>
              <a:defRPr/>
            </a:pPr>
            <a:r>
              <a:rPr lang="fr-BE" altLang="fr-FR" sz="1400" b="1" dirty="0">
                <a:solidFill>
                  <a:schemeClr val="bg1"/>
                </a:solidFill>
              </a:rPr>
              <a:t>  DES PISTES…</a:t>
            </a:r>
          </a:p>
          <a:p>
            <a:pPr eaLnBrk="1" hangingPunct="1">
              <a:buFontTx/>
              <a:buAutoNum type="arabicPeriod"/>
              <a:defRPr/>
            </a:pPr>
            <a:r>
              <a:rPr lang="fr-BE" altLang="fr-FR" sz="1400" b="1" dirty="0">
                <a:solidFill>
                  <a:schemeClr val="bg1"/>
                </a:solidFill>
              </a:rPr>
              <a:t>  HOUSING FIRST</a:t>
            </a:r>
          </a:p>
          <a:p>
            <a:pPr eaLnBrk="1" hangingPunct="1">
              <a:buFontTx/>
              <a:buAutoNum type="arabicPeriod"/>
              <a:defRPr/>
            </a:pPr>
            <a:r>
              <a:rPr lang="fr-BE" altLang="fr-FR" sz="1400" b="1" dirty="0">
                <a:solidFill>
                  <a:schemeClr val="bg1"/>
                </a:solidFill>
              </a:rPr>
              <a:t>  NAMUR</a:t>
            </a:r>
          </a:p>
          <a:p>
            <a:pPr eaLnBrk="1" hangingPunct="1">
              <a:buFontTx/>
              <a:buAutoNum type="arabicPeriod"/>
              <a:defRPr/>
            </a:pPr>
            <a:r>
              <a:rPr lang="fr-BE" altLang="fr-FR" sz="1400" b="1" dirty="0">
                <a:solidFill>
                  <a:schemeClr val="bg1"/>
                </a:solidFill>
              </a:rPr>
              <a:t> A VOUS…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CB9DF0-6180-47C5-9C97-695E2D27A301}"/>
              </a:ext>
            </a:extLst>
          </p:cNvPr>
          <p:cNvSpPr>
            <a:spLocks noGrp="1"/>
          </p:cNvSpPr>
          <p:nvPr>
            <p:ph type="title"/>
            <p:custDataLst>
              <p:tags r:id="rId1"/>
            </p:custDataLst>
          </p:nvPr>
        </p:nvSpPr>
        <p:spPr/>
        <p:txBody>
          <a:bodyPr/>
          <a:lstStyle/>
          <a:p>
            <a:r>
              <a:rPr lang="fr-BE" dirty="0"/>
              <a:t>UN NOUVEL ACTEUR…</a:t>
            </a:r>
          </a:p>
        </p:txBody>
      </p:sp>
      <p:pic>
        <p:nvPicPr>
          <p:cNvPr id="4" name="Image 3">
            <a:extLst>
              <a:ext uri="{FF2B5EF4-FFF2-40B4-BE49-F238E27FC236}">
                <a16:creationId xmlns:a16="http://schemas.microsoft.com/office/drawing/2014/main" id="{F3531E32-AC94-4183-A04E-D5AFB1C355DE}"/>
              </a:ext>
            </a:extLst>
          </p:cNvPr>
          <p:cNvPicPr>
            <a:picLocks noChangeAspect="1"/>
          </p:cNvPicPr>
          <p:nvPr>
            <p:custDataLst>
              <p:tags r:id="rId2"/>
            </p:custDataLst>
          </p:nvPr>
        </p:nvPicPr>
        <p:blipFill>
          <a:blip r:embed="rId5"/>
          <a:stretch>
            <a:fillRect/>
          </a:stretch>
        </p:blipFill>
        <p:spPr>
          <a:xfrm>
            <a:off x="251520" y="1425986"/>
            <a:ext cx="4435446" cy="3312368"/>
          </a:xfrm>
          <a:prstGeom prst="rect">
            <a:avLst/>
          </a:prstGeom>
        </p:spPr>
      </p:pic>
      <p:pic>
        <p:nvPicPr>
          <p:cNvPr id="93186" name="Picture 2" descr="Afficher l’image source">
            <a:extLst>
              <a:ext uri="{FF2B5EF4-FFF2-40B4-BE49-F238E27FC236}">
                <a16:creationId xmlns:a16="http://schemas.microsoft.com/office/drawing/2014/main" id="{E982B0AE-4E8A-4394-920D-2184C868B7E0}"/>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b="31323"/>
          <a:stretch/>
        </p:blipFill>
        <p:spPr bwMode="auto">
          <a:xfrm>
            <a:off x="4893126" y="2132856"/>
            <a:ext cx="3999354" cy="431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11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60954EF7-935B-419C-AC99-BB249241A0D5}"/>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12. Les dépenses sociales belges en % du PIB (2022) représentent:</a:t>
            </a:r>
          </a:p>
          <a:p>
            <a:pPr marL="0" indent="0" eaLnBrk="1" hangingPunct="1">
              <a:buFontTx/>
              <a:buNone/>
              <a:defRPr/>
            </a:pPr>
            <a:endParaRPr lang="fr-BE" altLang="fr-FR" dirty="0"/>
          </a:p>
          <a:p>
            <a:pPr marL="0" indent="0" algn="ctr" eaLnBrk="1" hangingPunct="1">
              <a:buFontTx/>
              <a:buNone/>
              <a:defRPr/>
            </a:pPr>
            <a:r>
              <a:rPr lang="fr-BE" altLang="fr-FR" dirty="0"/>
              <a:t> 1.   … 4 %</a:t>
            </a:r>
          </a:p>
          <a:p>
            <a:pPr marL="0" indent="0" algn="ctr" eaLnBrk="1" hangingPunct="1">
              <a:buFontTx/>
              <a:buNone/>
              <a:defRPr/>
            </a:pPr>
            <a:r>
              <a:rPr lang="fr-BE" altLang="fr-FR" dirty="0"/>
              <a:t> 2. … 11 %  </a:t>
            </a:r>
          </a:p>
          <a:p>
            <a:pPr marL="0" indent="0" algn="ctr" eaLnBrk="1" hangingPunct="1">
              <a:buFontTx/>
              <a:buNone/>
              <a:defRPr/>
            </a:pPr>
            <a:r>
              <a:rPr lang="fr-BE" altLang="fr-FR" dirty="0"/>
              <a:t> 3. … 32 %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8E844C-9674-F741-CB76-17EB999BB638}"/>
              </a:ext>
            </a:extLst>
          </p:cNvPr>
          <p:cNvPicPr>
            <a:picLocks noChangeAspect="1"/>
          </p:cNvPicPr>
          <p:nvPr/>
        </p:nvPicPr>
        <p:blipFill rotWithShape="1">
          <a:blip r:embed="rId3"/>
          <a:srcRect l="17713" t="31800" r="19288" b="20600"/>
          <a:stretch/>
        </p:blipFill>
        <p:spPr>
          <a:xfrm>
            <a:off x="1762019" y="3212976"/>
            <a:ext cx="7122691" cy="3027144"/>
          </a:xfrm>
          <a:prstGeom prst="rect">
            <a:avLst/>
          </a:prstGeom>
        </p:spPr>
      </p:pic>
      <p:pic>
        <p:nvPicPr>
          <p:cNvPr id="9" name="Image 8">
            <a:extLst>
              <a:ext uri="{FF2B5EF4-FFF2-40B4-BE49-F238E27FC236}">
                <a16:creationId xmlns:a16="http://schemas.microsoft.com/office/drawing/2014/main" id="{DD4017A6-E83F-1D70-0660-6C2734C7D6F2}"/>
              </a:ext>
            </a:extLst>
          </p:cNvPr>
          <p:cNvPicPr>
            <a:picLocks noChangeAspect="1"/>
          </p:cNvPicPr>
          <p:nvPr/>
        </p:nvPicPr>
        <p:blipFill rotWithShape="1">
          <a:blip r:embed="rId4"/>
          <a:srcRect l="17713" t="22001" r="21651" b="33200"/>
          <a:stretch/>
        </p:blipFill>
        <p:spPr>
          <a:xfrm>
            <a:off x="1784834" y="116632"/>
            <a:ext cx="7104039" cy="29523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36157451-B652-418F-9FA5-8852E6B47909}"/>
              </a:ext>
            </a:extLst>
          </p:cNvPr>
          <p:cNvSpPr>
            <a:spLocks noGrp="1" noChangeArrowheads="1"/>
          </p:cNvSpPr>
          <p:nvPr>
            <p:ph type="body" idx="1"/>
            <p:custDataLst>
              <p:tags r:id="rId1"/>
            </p:custDataLst>
          </p:nvPr>
        </p:nvSpPr>
        <p:spPr>
          <a:xfrm>
            <a:off x="1187450" y="1341438"/>
            <a:ext cx="7777163" cy="5400675"/>
          </a:xfrm>
        </p:spPr>
        <p:txBody>
          <a:bodyPr/>
          <a:lstStyle/>
          <a:p>
            <a:pPr marL="0" indent="0" eaLnBrk="1" hangingPunct="1">
              <a:buFontTx/>
              <a:buNone/>
              <a:defRPr/>
            </a:pPr>
            <a:r>
              <a:rPr lang="fr-BE" altLang="fr-FR" dirty="0"/>
              <a:t>13. Combien de personnes sont aidées</a:t>
            </a:r>
          </a:p>
          <a:p>
            <a:pPr marL="0" indent="0" algn="r" eaLnBrk="1" hangingPunct="1">
              <a:buFontTx/>
              <a:buNone/>
              <a:defRPr/>
            </a:pPr>
            <a:r>
              <a:rPr lang="fr-BE" altLang="fr-FR" dirty="0"/>
              <a:t> par le CPAS de NAMUR (Moy. 2020):</a:t>
            </a:r>
          </a:p>
          <a:p>
            <a:pPr marL="0" indent="0" algn="ctr" eaLnBrk="1" hangingPunct="1">
              <a:buFontTx/>
              <a:buNone/>
              <a:defRPr/>
            </a:pPr>
            <a:r>
              <a:rPr lang="fr-BE" altLang="fr-FR" dirty="0"/>
              <a:t> </a:t>
            </a:r>
          </a:p>
          <a:p>
            <a:pPr marL="0" indent="0" algn="ctr" eaLnBrk="1" hangingPunct="1">
              <a:buFontTx/>
              <a:buNone/>
              <a:defRPr/>
            </a:pPr>
            <a:r>
              <a:rPr lang="fr-BE" altLang="fr-FR" dirty="0"/>
              <a:t>1.       2358</a:t>
            </a:r>
          </a:p>
          <a:p>
            <a:pPr marL="0" indent="0" algn="ctr" eaLnBrk="1" hangingPunct="1">
              <a:buFontTx/>
              <a:buNone/>
              <a:defRPr/>
            </a:pPr>
            <a:r>
              <a:rPr lang="fr-BE" altLang="fr-FR" dirty="0"/>
              <a:t> 2.     11564  </a:t>
            </a:r>
          </a:p>
          <a:p>
            <a:pPr marL="0" indent="0" algn="ctr" eaLnBrk="1" hangingPunct="1">
              <a:buFontTx/>
              <a:buNone/>
              <a:defRPr/>
            </a:pPr>
            <a:r>
              <a:rPr lang="fr-BE" altLang="fr-FR" dirty="0"/>
              <a:t> 3.       3908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90E852F-5537-4CFB-9E16-BD5AEB5F1923}"/>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A1241452-D130-4105-98E1-CC6DD11AC0DD}"/>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13. Combien de personnes sont aidées</a:t>
            </a:r>
          </a:p>
          <a:p>
            <a:pPr marL="0" indent="0" algn="r" eaLnBrk="1" hangingPunct="1">
              <a:buFontTx/>
              <a:buNone/>
              <a:defRPr/>
            </a:pPr>
            <a:r>
              <a:rPr lang="fr-BE" altLang="fr-FR" dirty="0"/>
              <a:t> par le CPAS de NAMUR (Moy. 2018):</a:t>
            </a:r>
          </a:p>
          <a:p>
            <a:pPr marL="0" indent="0" algn="ctr" eaLnBrk="1" hangingPunct="1">
              <a:buFontTx/>
              <a:buNone/>
              <a:defRPr/>
            </a:pPr>
            <a:r>
              <a:rPr lang="fr-BE" altLang="fr-FR" dirty="0"/>
              <a:t> </a:t>
            </a:r>
          </a:p>
          <a:p>
            <a:pPr marL="0" indent="0" algn="ctr" eaLnBrk="1" hangingPunct="1">
              <a:buFontTx/>
              <a:buNone/>
              <a:defRPr/>
            </a:pPr>
            <a:r>
              <a:rPr lang="fr-BE" altLang="fr-FR" dirty="0"/>
              <a:t>1.       2358</a:t>
            </a:r>
          </a:p>
          <a:p>
            <a:pPr marL="0" indent="0" algn="ctr" eaLnBrk="1" hangingPunct="1">
              <a:buFontTx/>
              <a:buNone/>
              <a:defRPr/>
            </a:pPr>
            <a:r>
              <a:rPr lang="fr-BE" altLang="fr-FR" dirty="0"/>
              <a:t> 2.     11564  </a:t>
            </a:r>
          </a:p>
          <a:p>
            <a:pPr marL="0" indent="0" algn="ctr" eaLnBrk="1" hangingPunct="1">
              <a:buFontTx/>
              <a:buNone/>
              <a:defRPr/>
            </a:pPr>
            <a:r>
              <a:rPr lang="fr-BE" altLang="fr-FR" dirty="0"/>
              <a:t> </a:t>
            </a:r>
            <a:r>
              <a:rPr lang="fr-BE" altLang="fr-FR" b="1" dirty="0">
                <a:effectLst>
                  <a:outerShdw blurRad="38100" dist="38100" dir="2700000" algn="tl">
                    <a:srgbClr val="000000">
                      <a:alpha val="43137"/>
                    </a:srgbClr>
                  </a:outerShdw>
                </a:effectLst>
              </a:rPr>
              <a:t>3.       3908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726ED9C-358F-4145-9AB8-AF1DE09B163D}"/>
              </a:ext>
            </a:extLst>
          </p:cNvPr>
          <p:cNvSpPr>
            <a:spLocks noGrp="1" noChangeArrowheads="1"/>
          </p:cNvSpPr>
          <p:nvPr>
            <p:ph type="title"/>
            <p:custDataLst>
              <p:tags r:id="rId1"/>
            </p:custDataLst>
          </p:nvPr>
        </p:nvSpPr>
        <p:spPr>
          <a:xfrm>
            <a:off x="395288" y="188913"/>
            <a:ext cx="8229600" cy="981075"/>
          </a:xfrm>
        </p:spPr>
        <p:txBody>
          <a:bodyPr/>
          <a:lstStyle/>
          <a:p>
            <a:pPr eaLnBrk="1" hangingPunct="1"/>
            <a:endParaRPr lang="fr-FR" altLang="fr-FR">
              <a:solidFill>
                <a:schemeClr val="tx1"/>
              </a:solidFill>
            </a:endParaRPr>
          </a:p>
        </p:txBody>
      </p:sp>
      <p:sp>
        <p:nvSpPr>
          <p:cNvPr id="153603" name="Rectangle 3">
            <a:extLst>
              <a:ext uri="{FF2B5EF4-FFF2-40B4-BE49-F238E27FC236}">
                <a16:creationId xmlns:a16="http://schemas.microsoft.com/office/drawing/2014/main" id="{14584E69-C4B8-4565-A44C-164E12CAE97B}"/>
              </a:ext>
            </a:extLst>
          </p:cNvPr>
          <p:cNvSpPr>
            <a:spLocks noGrp="1" noChangeArrowheads="1"/>
          </p:cNvSpPr>
          <p:nvPr>
            <p:ph type="body" idx="1"/>
            <p:custDataLst>
              <p:tags r:id="rId2"/>
            </p:custDataLst>
          </p:nvPr>
        </p:nvSpPr>
        <p:spPr>
          <a:xfrm>
            <a:off x="1187450" y="1341438"/>
            <a:ext cx="7777163" cy="5400675"/>
          </a:xfrm>
        </p:spPr>
        <p:txBody>
          <a:bodyPr/>
          <a:lstStyle/>
          <a:p>
            <a:pPr marL="0" indent="0" eaLnBrk="1" hangingPunct="1">
              <a:buFontTx/>
              <a:buNone/>
              <a:defRPr/>
            </a:pPr>
            <a:r>
              <a:rPr lang="fr-BE" altLang="fr-FR" dirty="0"/>
              <a:t>14. En %, combien d’étrangers</a:t>
            </a:r>
          </a:p>
          <a:p>
            <a:pPr marL="0" indent="0" algn="r" eaLnBrk="1" hangingPunct="1">
              <a:buFontTx/>
              <a:buNone/>
              <a:defRPr/>
            </a:pPr>
            <a:r>
              <a:rPr lang="fr-BE" altLang="fr-FR" dirty="0"/>
              <a:t>bénéficient de l’aide du CPAS:</a:t>
            </a:r>
          </a:p>
          <a:p>
            <a:pPr marL="0" indent="0" algn="ctr" eaLnBrk="1" hangingPunct="1">
              <a:buFontTx/>
              <a:buNone/>
              <a:defRPr/>
            </a:pPr>
            <a:r>
              <a:rPr lang="fr-BE" altLang="fr-FR" dirty="0"/>
              <a:t> </a:t>
            </a:r>
          </a:p>
          <a:p>
            <a:pPr marL="0" indent="0" algn="ctr" eaLnBrk="1" hangingPunct="1">
              <a:buFontTx/>
              <a:buNone/>
              <a:defRPr/>
            </a:pPr>
            <a:r>
              <a:rPr lang="fr-BE" altLang="fr-FR" dirty="0"/>
              <a:t>1.   95,8 %</a:t>
            </a:r>
          </a:p>
          <a:p>
            <a:pPr marL="0" indent="0" algn="ctr" eaLnBrk="1" hangingPunct="1">
              <a:buFontTx/>
              <a:buNone/>
              <a:defRPr/>
            </a:pPr>
            <a:r>
              <a:rPr lang="fr-BE" altLang="fr-FR" dirty="0"/>
              <a:t> 2.     4,2 %  </a:t>
            </a:r>
          </a:p>
          <a:p>
            <a:pPr marL="0" indent="0" algn="ctr" eaLnBrk="1" hangingPunct="1">
              <a:buFontTx/>
              <a:buNone/>
              <a:defRPr/>
            </a:pPr>
            <a:r>
              <a:rPr lang="fr-BE" altLang="fr-FR" dirty="0"/>
              <a:t> 3.   17,0 % </a:t>
            </a:r>
          </a:p>
          <a:p>
            <a:pPr marL="0" indent="0" algn="ctr" eaLnBrk="1" hangingPunct="1">
              <a:buFontTx/>
              <a:buNone/>
              <a:defRPr/>
            </a:pPr>
            <a:r>
              <a:rPr lang="fr-BE" altLang="fr-FR" dirty="0"/>
              <a:t> ? </a:t>
            </a:r>
            <a:endParaRPr lang="fr-FR" altLang="fr-FR" sz="1800" cap="al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63" name="Espace réservé du contenu 1">
            <a:extLst>
              <a:ext uri="{FF2B5EF4-FFF2-40B4-BE49-F238E27FC236}">
                <a16:creationId xmlns:a16="http://schemas.microsoft.com/office/drawing/2014/main" id="{F366AD3D-9751-4804-A127-907FD707C81A}"/>
              </a:ext>
            </a:extLst>
          </p:cNvPr>
          <p:cNvSpPr>
            <a:spLocks noGrp="1" noChangeArrowheads="1"/>
          </p:cNvSpPr>
          <p:nvPr>
            <p:ph idx="1"/>
            <p:custDataLst>
              <p:tags r:id="rId1"/>
            </p:custDataLst>
          </p:nvPr>
        </p:nvSpPr>
        <p:spPr/>
        <p:txBody>
          <a:bodyPr/>
          <a:lstStyle/>
          <a:p>
            <a:pPr eaLnBrk="1" hangingPunct="1"/>
            <a:endParaRPr lang="fr-BE" altLang="fr-FR"/>
          </a:p>
        </p:txBody>
      </p:sp>
      <p:pic>
        <p:nvPicPr>
          <p:cNvPr id="40964" name="Image 2">
            <a:extLst>
              <a:ext uri="{FF2B5EF4-FFF2-40B4-BE49-F238E27FC236}">
                <a16:creationId xmlns:a16="http://schemas.microsoft.com/office/drawing/2014/main" id="{DBEF2DF5-9AC4-4026-B85E-A48D98EB60A0}"/>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l="15350" t="22000" r="16138" b="8002"/>
          <a:stretch>
            <a:fillRect/>
          </a:stretch>
        </p:blipFill>
        <p:spPr bwMode="auto">
          <a:xfrm>
            <a:off x="457200" y="1416378"/>
            <a:ext cx="82073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 3">
            <a:extLst>
              <a:ext uri="{FF2B5EF4-FFF2-40B4-BE49-F238E27FC236}">
                <a16:creationId xmlns:a16="http://schemas.microsoft.com/office/drawing/2014/main" id="{11E5976E-010E-4E1A-8000-6F6FE7323C1B}"/>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2106613" y="458788"/>
            <a:ext cx="49307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a:extLst>
              <a:ext uri="{FF2B5EF4-FFF2-40B4-BE49-F238E27FC236}">
                <a16:creationId xmlns:a16="http://schemas.microsoft.com/office/drawing/2014/main" id="{520597C7-6BD5-48DA-91D6-D3C44527D3EE}"/>
              </a:ext>
            </a:extLst>
          </p:cNvPr>
          <p:cNvSpPr>
            <a:spLocks noGrp="1" noChangeArrowheads="1"/>
          </p:cNvSpPr>
          <p:nvPr>
            <p:ph type="title"/>
            <p:custDataLst>
              <p:tags r:id="rId1"/>
            </p:custDataLst>
          </p:nvPr>
        </p:nvSpPr>
        <p:spPr/>
        <p:txBody>
          <a:bodyPr/>
          <a:lstStyle/>
          <a:p>
            <a:pPr eaLnBrk="1" hangingPunct="1"/>
            <a:r>
              <a:rPr lang="fr-BE" altLang="fr-FR"/>
              <a:t>PAUVRETÉ, PAUVRETÉ, PAUVRETÉ ??? </a:t>
            </a:r>
          </a:p>
        </p:txBody>
      </p:sp>
      <p:sp>
        <p:nvSpPr>
          <p:cNvPr id="41987" name="Espace réservé du contenu 2">
            <a:extLst>
              <a:ext uri="{FF2B5EF4-FFF2-40B4-BE49-F238E27FC236}">
                <a16:creationId xmlns:a16="http://schemas.microsoft.com/office/drawing/2014/main" id="{459D0CB4-73AF-4BB6-8231-1EA997689237}"/>
              </a:ext>
            </a:extLst>
          </p:cNvPr>
          <p:cNvSpPr>
            <a:spLocks noGrp="1" noChangeArrowheads="1"/>
          </p:cNvSpPr>
          <p:nvPr>
            <p:ph idx="1"/>
            <p:custDataLst>
              <p:tags r:id="rId2"/>
            </p:custDataLst>
          </p:nvPr>
        </p:nvSpPr>
        <p:spPr>
          <a:xfrm>
            <a:off x="457200" y="1600200"/>
            <a:ext cx="8435280" cy="2765425"/>
          </a:xfrm>
        </p:spPr>
        <p:txBody>
          <a:bodyPr/>
          <a:lstStyle/>
          <a:p>
            <a:pPr eaLnBrk="1" hangingPunct="1"/>
            <a:r>
              <a:rPr lang="fr-BE" altLang="fr-FR" dirty="0"/>
              <a:t>De quoi ? Revenus, patrimoine, spiritualité, droits</a:t>
            </a:r>
          </a:p>
          <a:p>
            <a:pPr eaLnBrk="1" hangingPunct="1"/>
            <a:r>
              <a:rPr lang="fr-BE" altLang="fr-FR" dirty="0"/>
              <a:t>De qui ? Individus, ménages, territoires, nations</a:t>
            </a:r>
          </a:p>
          <a:p>
            <a:pPr eaLnBrk="1" hangingPunct="1"/>
            <a:r>
              <a:rPr lang="fr-BE" altLang="fr-FR" dirty="0">
                <a:solidFill>
                  <a:schemeClr val="bg1"/>
                </a:solidFill>
              </a:rPr>
              <a:t>Des seuils et des rapports sociaux</a:t>
            </a:r>
          </a:p>
        </p:txBody>
      </p:sp>
      <p:pic>
        <p:nvPicPr>
          <p:cNvPr id="41988" name="Image 3">
            <a:extLst>
              <a:ext uri="{FF2B5EF4-FFF2-40B4-BE49-F238E27FC236}">
                <a16:creationId xmlns:a16="http://schemas.microsoft.com/office/drawing/2014/main" id="{8878BA6A-0C6D-4E59-8FA2-556EE670B619}"/>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0" y="4804570"/>
            <a:ext cx="3077676"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 4">
            <a:extLst>
              <a:ext uri="{FF2B5EF4-FFF2-40B4-BE49-F238E27FC236}">
                <a16:creationId xmlns:a16="http://schemas.microsoft.com/office/drawing/2014/main" id="{1E7F59D0-440B-4C3E-A1E6-36F8C1155C57}"/>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5919961" y="4286561"/>
            <a:ext cx="3224039" cy="230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5">
            <a:extLst>
              <a:ext uri="{FF2B5EF4-FFF2-40B4-BE49-F238E27FC236}">
                <a16:creationId xmlns:a16="http://schemas.microsoft.com/office/drawing/2014/main" id="{3C52C68A-5409-4598-985B-D1F4FAD2BEF0}"/>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3219293" y="4552635"/>
            <a:ext cx="25590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a:extLst>
              <a:ext uri="{FF2B5EF4-FFF2-40B4-BE49-F238E27FC236}">
                <a16:creationId xmlns:a16="http://schemas.microsoft.com/office/drawing/2014/main" id="{B93689D7-9809-406A-8CE7-765CEC6DCDA9}"/>
              </a:ext>
            </a:extLst>
          </p:cNvPr>
          <p:cNvSpPr>
            <a:spLocks noChangeArrowheads="1"/>
          </p:cNvSpPr>
          <p:nvPr>
            <p:custDataLst>
              <p:tags r:id="rId1"/>
            </p:custDataLst>
          </p:nvPr>
        </p:nvSpPr>
        <p:spPr bwMode="auto">
          <a:xfrm>
            <a:off x="899592" y="908720"/>
            <a:ext cx="7499152" cy="440120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fr-BE" altLang="fr-FR" sz="1800" dirty="0"/>
              <a:t> </a:t>
            </a:r>
            <a:r>
              <a:rPr lang="fr-BE" altLang="fr-FR" sz="2000" b="1" dirty="0"/>
              <a:t>La pauvreté est: </a:t>
            </a:r>
          </a:p>
          <a:p>
            <a:pPr eaLnBrk="1" hangingPunct="1">
              <a:spcBef>
                <a:spcPct val="0"/>
              </a:spcBef>
              <a:buFontTx/>
              <a:buNone/>
              <a:defRPr/>
            </a:pPr>
            <a:endParaRPr lang="fr-BE" altLang="fr-FR" sz="2000" dirty="0"/>
          </a:p>
          <a:p>
            <a:pPr marL="1074738" eaLnBrk="1" hangingPunct="1">
              <a:spcBef>
                <a:spcPct val="0"/>
              </a:spcBef>
              <a:buFontTx/>
              <a:buNone/>
              <a:defRPr/>
            </a:pPr>
            <a:r>
              <a:rPr lang="fr-BE" altLang="fr-FR" sz="2000" dirty="0"/>
              <a:t>-  dans les esprits (des représentations) ; </a:t>
            </a:r>
          </a:p>
          <a:p>
            <a:pPr marL="1074738" eaLnBrk="1" hangingPunct="1">
              <a:spcBef>
                <a:spcPct val="0"/>
              </a:spcBef>
              <a:buFontTx/>
              <a:buNone/>
              <a:defRPr/>
            </a:pPr>
            <a:r>
              <a:rPr lang="fr-BE" altLang="fr-FR" sz="2000" dirty="0"/>
              <a:t>-  dans des textes (du droit) ; </a:t>
            </a:r>
          </a:p>
          <a:p>
            <a:pPr marL="1074738" eaLnBrk="1" hangingPunct="1">
              <a:spcBef>
                <a:spcPct val="0"/>
              </a:spcBef>
              <a:buFontTx/>
              <a:buNone/>
              <a:defRPr/>
            </a:pPr>
            <a:r>
              <a:rPr lang="fr-BE" altLang="fr-FR" sz="2000" dirty="0"/>
              <a:t>-  dans les poches (des conditions de vie) ; </a:t>
            </a:r>
          </a:p>
          <a:p>
            <a:pPr marL="1074738" eaLnBrk="1" hangingPunct="1">
              <a:spcBef>
                <a:spcPct val="0"/>
              </a:spcBef>
              <a:buFontTx/>
              <a:buNone/>
              <a:defRPr/>
            </a:pPr>
            <a:r>
              <a:rPr lang="fr-BE" altLang="fr-FR" sz="2000" dirty="0"/>
              <a:t> </a:t>
            </a:r>
          </a:p>
          <a:p>
            <a:pPr marL="1074738" eaLnBrk="1" hangingPunct="1">
              <a:spcBef>
                <a:spcPct val="0"/>
              </a:spcBef>
              <a:buFontTx/>
              <a:buNone/>
              <a:defRPr/>
            </a:pPr>
            <a:r>
              <a:rPr lang="fr-BE" altLang="fr-FR" sz="2000" dirty="0"/>
              <a:t>-  mondiale ; </a:t>
            </a:r>
          </a:p>
          <a:p>
            <a:pPr marL="1074738" eaLnBrk="1" hangingPunct="1">
              <a:spcBef>
                <a:spcPct val="0"/>
              </a:spcBef>
              <a:buFontTx/>
              <a:buNone/>
              <a:defRPr/>
            </a:pPr>
            <a:r>
              <a:rPr lang="fr-BE" altLang="fr-FR" sz="2000" dirty="0"/>
              <a:t>-  européenne ; </a:t>
            </a:r>
          </a:p>
          <a:p>
            <a:pPr marL="1074738" eaLnBrk="1" hangingPunct="1">
              <a:spcBef>
                <a:spcPct val="0"/>
              </a:spcBef>
              <a:buFontTx/>
              <a:buNone/>
              <a:defRPr/>
            </a:pPr>
            <a:r>
              <a:rPr lang="fr-BE" altLang="fr-FR" sz="2000" dirty="0"/>
              <a:t>-  belge ; </a:t>
            </a:r>
          </a:p>
          <a:p>
            <a:pPr marL="1074738" eaLnBrk="1" hangingPunct="1">
              <a:spcBef>
                <a:spcPct val="0"/>
              </a:spcBef>
              <a:buFontTx/>
              <a:buNone/>
              <a:defRPr/>
            </a:pPr>
            <a:endParaRPr lang="fr-BE" altLang="fr-FR" sz="2000" dirty="0"/>
          </a:p>
          <a:p>
            <a:pPr marL="1074738" eaLnBrk="1" hangingPunct="1">
              <a:spcBef>
                <a:spcPct val="0"/>
              </a:spcBef>
              <a:buFontTx/>
              <a:buNone/>
              <a:defRPr/>
            </a:pPr>
            <a:r>
              <a:rPr lang="fr-BE" altLang="fr-FR" sz="2000" dirty="0">
                <a:solidFill>
                  <a:schemeClr val="bg1"/>
                </a:solidFill>
              </a:rPr>
              <a:t>-  fonction de l’emploi ; </a:t>
            </a:r>
          </a:p>
          <a:p>
            <a:pPr marL="1074738" eaLnBrk="1" hangingPunct="1">
              <a:spcBef>
                <a:spcPct val="0"/>
              </a:spcBef>
              <a:buFontTx/>
              <a:buNone/>
              <a:defRPr/>
            </a:pPr>
            <a:r>
              <a:rPr lang="fr-BE" altLang="fr-FR" sz="2000" dirty="0">
                <a:solidFill>
                  <a:schemeClr val="bg1"/>
                </a:solidFill>
              </a:rPr>
              <a:t>-  fonction de la famille ; </a:t>
            </a:r>
          </a:p>
          <a:p>
            <a:pPr marL="1074738" eaLnBrk="1" hangingPunct="1">
              <a:spcBef>
                <a:spcPct val="0"/>
              </a:spcBef>
              <a:buFontTx/>
              <a:buNone/>
              <a:defRPr/>
            </a:pPr>
            <a:r>
              <a:rPr lang="fr-BE" altLang="fr-FR" sz="2000" dirty="0">
                <a:solidFill>
                  <a:schemeClr val="bg1"/>
                </a:solidFill>
              </a:rPr>
              <a:t>-  fonction des migrations ;</a:t>
            </a:r>
          </a:p>
          <a:p>
            <a:pPr marL="1074738" eaLnBrk="1" hangingPunct="1">
              <a:spcBef>
                <a:spcPct val="0"/>
              </a:spcBef>
              <a:buFontTx/>
              <a:buNone/>
              <a:defRPr/>
            </a:pPr>
            <a:r>
              <a:rPr lang="fr-BE" altLang="fr-FR" sz="2000" dirty="0">
                <a:solidFill>
                  <a:schemeClr val="bg1"/>
                </a:solidFill>
              </a:rPr>
              <a:t>-  fonction de l’accès au logement.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a:extLst>
              <a:ext uri="{FF2B5EF4-FFF2-40B4-BE49-F238E27FC236}">
                <a16:creationId xmlns:a16="http://schemas.microsoft.com/office/drawing/2014/main" id="{B6AF5B27-9518-48BF-B6EA-4CF7C5C75811}"/>
              </a:ext>
            </a:extLst>
          </p:cNvPr>
          <p:cNvSpPr>
            <a:spLocks noGrp="1" noChangeArrowheads="1"/>
          </p:cNvSpPr>
          <p:nvPr>
            <p:ph type="title"/>
            <p:custDataLst>
              <p:tags r:id="rId1"/>
            </p:custDataLst>
          </p:nvPr>
        </p:nvSpPr>
        <p:spPr/>
        <p:txBody>
          <a:bodyPr/>
          <a:lstStyle/>
          <a:p>
            <a:pPr eaLnBrk="1" hangingPunct="1"/>
            <a:r>
              <a:rPr lang="fr-BE" altLang="fr-FR"/>
              <a:t>Définition</a:t>
            </a:r>
          </a:p>
        </p:txBody>
      </p:sp>
      <p:sp>
        <p:nvSpPr>
          <p:cNvPr id="3" name="Espace réservé du contenu 2">
            <a:extLst>
              <a:ext uri="{FF2B5EF4-FFF2-40B4-BE49-F238E27FC236}">
                <a16:creationId xmlns:a16="http://schemas.microsoft.com/office/drawing/2014/main" id="{F928686F-72E9-4FDC-A341-38D252AA2A25}"/>
              </a:ext>
            </a:extLst>
          </p:cNvPr>
          <p:cNvSpPr>
            <a:spLocks noGrp="1"/>
          </p:cNvSpPr>
          <p:nvPr>
            <p:ph idx="1"/>
            <p:custDataLst>
              <p:tags r:id="rId2"/>
            </p:custDataLst>
          </p:nvPr>
        </p:nvSpPr>
        <p:spPr>
          <a:xfrm>
            <a:off x="457200" y="1125538"/>
            <a:ext cx="8229600" cy="5000625"/>
          </a:xfrm>
        </p:spPr>
        <p:txBody>
          <a:bodyPr/>
          <a:lstStyle/>
          <a:p>
            <a:pPr eaLnBrk="1" hangingPunct="1">
              <a:defRPr/>
            </a:pPr>
            <a:r>
              <a:rPr lang="fr-BE" dirty="0">
                <a:solidFill>
                  <a:srgbClr val="FF66FF"/>
                </a:solidFill>
              </a:rPr>
              <a:t>Belgique:</a:t>
            </a:r>
          </a:p>
          <a:p>
            <a:pPr algn="just" eaLnBrk="1" hangingPunct="1">
              <a:defRPr/>
            </a:pPr>
            <a:r>
              <a:rPr lang="fr-BE" sz="2400" b="1" dirty="0"/>
              <a:t>Selon le Programme des Nations Unies pour le Développement: la pauvreté est définie comme étant la combinaison de la pauvreté en termes de </a:t>
            </a:r>
            <a:r>
              <a:rPr lang="fr-BE" sz="2400" b="1" dirty="0">
                <a:solidFill>
                  <a:srgbClr val="FFFF00"/>
                </a:solidFill>
              </a:rPr>
              <a:t>revenus</a:t>
            </a:r>
            <a:r>
              <a:rPr lang="fr-BE" sz="2400" b="1" dirty="0"/>
              <a:t>, </a:t>
            </a:r>
            <a:r>
              <a:rPr lang="fr-BE" sz="2400" b="1" dirty="0">
                <a:solidFill>
                  <a:schemeClr val="bg1"/>
                </a:solidFill>
              </a:rPr>
              <a:t>de </a:t>
            </a:r>
            <a:r>
              <a:rPr lang="fr-BE" sz="2400" b="1" dirty="0">
                <a:solidFill>
                  <a:srgbClr val="FFFF00"/>
                </a:solidFill>
              </a:rPr>
              <a:t>développement humain </a:t>
            </a:r>
            <a:r>
              <a:rPr lang="fr-BE" sz="2400" b="1" dirty="0">
                <a:solidFill>
                  <a:schemeClr val="bg1"/>
                </a:solidFill>
              </a:rPr>
              <a:t>et </a:t>
            </a:r>
            <a:r>
              <a:rPr lang="fr-BE" sz="2400" b="1" dirty="0">
                <a:solidFill>
                  <a:srgbClr val="FFFF00"/>
                </a:solidFill>
              </a:rPr>
              <a:t>d’exclusion sociale</a:t>
            </a:r>
            <a:r>
              <a:rPr lang="fr-BE" sz="2400" b="1" dirty="0">
                <a:solidFill>
                  <a:schemeClr val="bg1"/>
                </a:solidFill>
              </a:rPr>
              <a:t>. Le développement humain, c’est l’ensemble de besoins fondamentaux pour mener une vie décente comme la santé, l’éducation, le logement par exemple.</a:t>
            </a:r>
          </a:p>
          <a:p>
            <a:pPr eaLnBrk="1" hangingPunct="1">
              <a:defRPr/>
            </a:pPr>
            <a:r>
              <a:rPr lang="fr-BE" dirty="0">
                <a:solidFill>
                  <a:srgbClr val="FF66FF"/>
                </a:solidFill>
              </a:rPr>
              <a:t>CPAS</a:t>
            </a:r>
          </a:p>
          <a:p>
            <a:pPr marL="1257300" indent="-903288" algn="just" eaLnBrk="1" hangingPunct="1">
              <a:buFontTx/>
              <a:buNone/>
              <a:defRPr/>
            </a:pPr>
            <a:r>
              <a:rPr lang="fr-BE" sz="2400" b="1" dirty="0">
                <a:solidFill>
                  <a:schemeClr val="bg1"/>
                </a:solidFill>
              </a:rPr>
              <a:t>a pour but de permettre à chacun de mener une vie conforme à la dignité humaine.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Espace réservé du contenu 2">
            <a:extLst>
              <a:ext uri="{FF2B5EF4-FFF2-40B4-BE49-F238E27FC236}">
                <a16:creationId xmlns:a16="http://schemas.microsoft.com/office/drawing/2014/main" id="{55997129-0F0D-48E6-9516-59693A2AC506}"/>
              </a:ext>
            </a:extLst>
          </p:cNvPr>
          <p:cNvPicPr>
            <a:picLocks noGrp="1" noChangeAspect="1" noChangeArrowheads="1"/>
          </p:cNvPicPr>
          <p:nvPr>
            <p:ph idx="1"/>
            <p:custDataLst>
              <p:tags r:id="rId1"/>
            </p:custDataLst>
          </p:nvPr>
        </p:nvPicPr>
        <p:blipFill>
          <a:blip r:embed="rId3">
            <a:extLst>
              <a:ext uri="{28A0092B-C50C-407E-A947-70E740481C1C}">
                <a14:useLocalDpi xmlns:a14="http://schemas.microsoft.com/office/drawing/2010/main" val="0"/>
              </a:ext>
            </a:extLst>
          </a:blip>
          <a:srcRect/>
          <a:stretch>
            <a:fillRect/>
          </a:stretch>
        </p:blipFill>
        <p:spPr>
          <a:xfrm>
            <a:off x="1835696" y="764704"/>
            <a:ext cx="6696075" cy="498157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90DC277-5EAB-DD90-8936-020637F0EA32}"/>
              </a:ext>
            </a:extLst>
          </p:cNvPr>
          <p:cNvPicPr>
            <a:picLocks noChangeAspect="1"/>
          </p:cNvPicPr>
          <p:nvPr/>
        </p:nvPicPr>
        <p:blipFill rotWithShape="1">
          <a:blip r:embed="rId2"/>
          <a:srcRect l="16926" t="29001" r="20863" b="31800"/>
          <a:stretch/>
        </p:blipFill>
        <p:spPr>
          <a:xfrm>
            <a:off x="92074" y="1196752"/>
            <a:ext cx="8959852" cy="3175644"/>
          </a:xfrm>
          <a:prstGeom prst="rect">
            <a:avLst/>
          </a:prstGeom>
        </p:spPr>
      </p:pic>
    </p:spTree>
    <p:extLst>
      <p:ext uri="{BB962C8B-B14F-4D97-AF65-F5344CB8AC3E}">
        <p14:creationId xmlns:p14="http://schemas.microsoft.com/office/powerpoint/2010/main" val="1174011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7FEC8DEA-1BE2-469B-85B0-325470FDB374}"/>
              </a:ext>
            </a:extLst>
          </p:cNvPr>
          <p:cNvSpPr>
            <a:spLocks noGrp="1" noChangeArrowheads="1"/>
          </p:cNvSpPr>
          <p:nvPr>
            <p:ph type="title"/>
            <p:custDataLst>
              <p:tags r:id="rId1"/>
            </p:custDataLst>
          </p:nvPr>
        </p:nvSpPr>
        <p:spPr/>
        <p:txBody>
          <a:bodyPr/>
          <a:lstStyle/>
          <a:p>
            <a:pPr eaLnBrk="1" hangingPunct="1"/>
            <a:r>
              <a:rPr lang="fr-BE" altLang="fr-FR"/>
              <a:t>Définition</a:t>
            </a:r>
          </a:p>
        </p:txBody>
      </p:sp>
      <p:sp>
        <p:nvSpPr>
          <p:cNvPr id="45059" name="Espace réservé du contenu 2">
            <a:extLst>
              <a:ext uri="{FF2B5EF4-FFF2-40B4-BE49-F238E27FC236}">
                <a16:creationId xmlns:a16="http://schemas.microsoft.com/office/drawing/2014/main" id="{6E1A01C4-13C3-42A3-A04C-2958499A5FB5}"/>
              </a:ext>
            </a:extLst>
          </p:cNvPr>
          <p:cNvSpPr>
            <a:spLocks noGrp="1" noChangeArrowheads="1"/>
          </p:cNvSpPr>
          <p:nvPr>
            <p:ph idx="1"/>
            <p:custDataLst>
              <p:tags r:id="rId2"/>
            </p:custDataLst>
          </p:nvPr>
        </p:nvSpPr>
        <p:spPr>
          <a:xfrm>
            <a:off x="539750" y="1844675"/>
            <a:ext cx="8229600" cy="3455988"/>
          </a:xfrm>
        </p:spPr>
        <p:txBody>
          <a:bodyPr/>
          <a:lstStyle/>
          <a:p>
            <a:pPr eaLnBrk="1" hangingPunct="1"/>
            <a:r>
              <a:rPr lang="fr-BE" altLang="fr-FR" dirty="0">
                <a:solidFill>
                  <a:srgbClr val="FF66FF"/>
                </a:solidFill>
              </a:rPr>
              <a:t>Québec:</a:t>
            </a:r>
          </a:p>
          <a:p>
            <a:pPr algn="just" eaLnBrk="1" hangingPunct="1"/>
            <a:r>
              <a:rPr lang="fr-BE" altLang="fr-FR" sz="2400" b="1" dirty="0"/>
              <a:t> </a:t>
            </a:r>
            <a:r>
              <a:rPr lang="fr-BE" altLang="fr-FR" sz="2000" b="1" dirty="0"/>
              <a:t>« un processus de désaffiliation sociale et une situation de rupture sociale qui se manifestent par la difficulté pour une personne d’avoir un </a:t>
            </a:r>
            <a:r>
              <a:rPr lang="fr-BE" altLang="fr-FR" sz="2000" b="1" dirty="0">
                <a:solidFill>
                  <a:schemeClr val="bg1"/>
                </a:solidFill>
              </a:rPr>
              <a:t>domicile stable, sécuritaire, adéquat et salubre en raison de la faible disponibilité des logements ou de son incapacité à s’y maintenir et, à la fois, par la difficulté de maintenir des rapports fonctionnels, stables et sécuritaires dans la communauté. L’itinérance s’explique par la combinaison de facteurs sociaux et individuels qui s’inscrivent dans le parcours de vie des hommes et des femmes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212FB3-B405-4A7B-901B-651868623EDD}"/>
              </a:ext>
            </a:extLst>
          </p:cNvPr>
          <p:cNvSpPr>
            <a:spLocks noGrp="1"/>
          </p:cNvSpPr>
          <p:nvPr>
            <p:ph idx="1"/>
            <p:custDataLst>
              <p:tags r:id="rId1"/>
            </p:custDataLst>
          </p:nvPr>
        </p:nvSpPr>
        <p:spPr>
          <a:xfrm>
            <a:off x="457200" y="404813"/>
            <a:ext cx="8229600" cy="6264275"/>
          </a:xfrm>
        </p:spPr>
        <p:txBody>
          <a:bodyPr/>
          <a:lstStyle/>
          <a:p>
            <a:pPr algn="just" eaLnBrk="1" hangingPunct="1">
              <a:defRPr/>
            </a:pPr>
            <a:r>
              <a:rPr lang="fr-BE" sz="1800" b="1" dirty="0"/>
              <a:t>Bien qu’il n’existe pas de définition universelle du sans-abrisme, la FEANTSA prône une définition qui englobe le sans-abrisme de rue, l’absence de logement, le logement précaire et le logement inadéquat.</a:t>
            </a:r>
            <a:endParaRPr lang="fr-BE" sz="1800" dirty="0"/>
          </a:p>
          <a:p>
            <a:pPr algn="just" eaLnBrk="1" hangingPunct="1">
              <a:defRPr/>
            </a:pPr>
            <a:endParaRPr lang="fr-BE" sz="1800" dirty="0"/>
          </a:p>
          <a:p>
            <a:pPr marL="0" indent="0" algn="just" eaLnBrk="1" hangingPunct="1">
              <a:buFontTx/>
              <a:buNone/>
              <a:defRPr/>
            </a:pPr>
            <a:r>
              <a:rPr lang="fr-BE" sz="1800" dirty="0"/>
              <a:t>La FEANTSA a développé </a:t>
            </a:r>
            <a:r>
              <a:rPr lang="fr-BE" sz="1800" u="sng" dirty="0">
                <a:hlinkClick r:id="rId3"/>
              </a:rPr>
              <a:t>l’ETHOS</a:t>
            </a:r>
            <a:r>
              <a:rPr lang="fr-BE" sz="1800" dirty="0"/>
              <a:t>, la typologie européenne du sans-abrisme et de l’exclusion liée au logement, afin de fournir un cadre commun pour discuter du sans-abrisme. Elle essaie de couvrir toutes les situations de vie qu’englobent le sans-abrisme et l’exclusion liée au logement :</a:t>
            </a:r>
          </a:p>
          <a:p>
            <a:pPr marL="0" indent="0" algn="just" eaLnBrk="1" hangingPunct="1">
              <a:buFontTx/>
              <a:buNone/>
              <a:defRPr/>
            </a:pPr>
            <a:endParaRPr lang="fr-BE" sz="1800" dirty="0"/>
          </a:p>
          <a:p>
            <a:pPr algn="just" eaLnBrk="1" hangingPunct="1">
              <a:defRPr/>
            </a:pPr>
            <a:r>
              <a:rPr lang="fr-BE" sz="1800" b="1" dirty="0">
                <a:solidFill>
                  <a:schemeClr val="bg1"/>
                </a:solidFill>
              </a:rPr>
              <a:t>Sans abri</a:t>
            </a:r>
            <a:r>
              <a:rPr lang="fr-BE" sz="1800" dirty="0">
                <a:solidFill>
                  <a:schemeClr val="bg1"/>
                </a:solidFill>
              </a:rPr>
              <a:t> </a:t>
            </a:r>
            <a:r>
              <a:rPr lang="fr-BE" sz="1800" dirty="0"/>
              <a:t>(personnes vivant dans la rue ou en hébergement d’urgence) ;</a:t>
            </a:r>
          </a:p>
          <a:p>
            <a:pPr algn="just" eaLnBrk="1" hangingPunct="1">
              <a:defRPr/>
            </a:pPr>
            <a:r>
              <a:rPr lang="fr-BE" sz="1800" b="1" dirty="0">
                <a:solidFill>
                  <a:schemeClr val="bg1"/>
                </a:solidFill>
              </a:rPr>
              <a:t>Sans logement</a:t>
            </a:r>
            <a:r>
              <a:rPr lang="fr-BE" sz="1800" dirty="0">
                <a:solidFill>
                  <a:schemeClr val="bg1"/>
                </a:solidFill>
              </a:rPr>
              <a:t> </a:t>
            </a:r>
            <a:r>
              <a:rPr lang="fr-BE" sz="1800" dirty="0"/>
              <a:t>(personnes en foyer d’hébergement pour personnes sans domicile, en foyer d’hébergement pour femmes, en hébergement pour immigrés, sortant d’institutions et bénéficiaires d’un accompagnement au logement à plus long terme) ;</a:t>
            </a:r>
          </a:p>
          <a:p>
            <a:pPr algn="just" eaLnBrk="1" hangingPunct="1">
              <a:defRPr/>
            </a:pPr>
            <a:r>
              <a:rPr lang="fr-BE" sz="1800" b="1" dirty="0">
                <a:solidFill>
                  <a:schemeClr val="bg1"/>
                </a:solidFill>
              </a:rPr>
              <a:t>Logement précaire</a:t>
            </a:r>
            <a:r>
              <a:rPr lang="fr-BE" sz="1800" dirty="0"/>
              <a:t> (personnes en habitat précaire, menacées d’expulsion ou menacées de violence domestique) ;</a:t>
            </a:r>
          </a:p>
          <a:p>
            <a:pPr marL="1703388" algn="just" eaLnBrk="1" hangingPunct="1">
              <a:defRPr/>
            </a:pPr>
            <a:r>
              <a:rPr lang="fr-BE" sz="1800" b="1" dirty="0">
                <a:solidFill>
                  <a:schemeClr val="bg1"/>
                </a:solidFill>
              </a:rPr>
              <a:t>Logement inadéquat</a:t>
            </a:r>
            <a:r>
              <a:rPr lang="fr-BE" sz="1800" dirty="0">
                <a:solidFill>
                  <a:schemeClr val="bg1"/>
                </a:solidFill>
              </a:rPr>
              <a:t> </a:t>
            </a:r>
            <a:r>
              <a:rPr lang="fr-BE" sz="1800" dirty="0"/>
              <a:t>(personnes vivant dans des structures provisoires/non conventionnelles, en logement indigne ou dans des conditions de surpeuplement sévère).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re 1">
            <a:extLst>
              <a:ext uri="{FF2B5EF4-FFF2-40B4-BE49-F238E27FC236}">
                <a16:creationId xmlns:a16="http://schemas.microsoft.com/office/drawing/2014/main" id="{4BA340B1-3DDD-4D4D-B50F-8650CEC40A06}"/>
              </a:ext>
            </a:extLst>
          </p:cNvPr>
          <p:cNvSpPr>
            <a:spLocks noGrp="1" noChangeArrowheads="1"/>
          </p:cNvSpPr>
          <p:nvPr>
            <p:ph type="title"/>
            <p:custDataLst>
              <p:tags r:id="rId1"/>
            </p:custDataLst>
          </p:nvPr>
        </p:nvSpPr>
        <p:spPr/>
        <p:txBody>
          <a:bodyPr/>
          <a:lstStyle/>
          <a:p>
            <a:r>
              <a:rPr lang="fr-BE" altLang="fr-FR" dirty="0"/>
              <a:t>Le risque de pauvreté a un baromètre</a:t>
            </a:r>
          </a:p>
        </p:txBody>
      </p:sp>
      <p:pic>
        <p:nvPicPr>
          <p:cNvPr id="3" name="Image 2">
            <a:extLst>
              <a:ext uri="{FF2B5EF4-FFF2-40B4-BE49-F238E27FC236}">
                <a16:creationId xmlns:a16="http://schemas.microsoft.com/office/drawing/2014/main" id="{181FF65D-05EA-3C05-FF59-C1533E1E721A}"/>
              </a:ext>
            </a:extLst>
          </p:cNvPr>
          <p:cNvPicPr>
            <a:picLocks noChangeAspect="1"/>
          </p:cNvPicPr>
          <p:nvPr>
            <p:custDataLst>
              <p:tags r:id="rId2"/>
            </p:custDataLst>
          </p:nvPr>
        </p:nvPicPr>
        <p:blipFill rotWithShape="1">
          <a:blip r:embed="rId4"/>
          <a:srcRect l="54725" t="24078" r="1963" b="45286"/>
          <a:stretch/>
        </p:blipFill>
        <p:spPr>
          <a:xfrm>
            <a:off x="122623" y="1988840"/>
            <a:ext cx="8530178" cy="201622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54CAD5-4D8D-ADF0-F27A-C0DBE08B2A0C}"/>
              </a:ext>
            </a:extLst>
          </p:cNvPr>
          <p:cNvPicPr>
            <a:picLocks noChangeAspect="1"/>
          </p:cNvPicPr>
          <p:nvPr>
            <p:custDataLst>
              <p:tags r:id="rId1"/>
            </p:custDataLst>
          </p:nvPr>
        </p:nvPicPr>
        <p:blipFill rotWithShape="1">
          <a:blip r:embed="rId3"/>
          <a:srcRect l="54725" t="35860" r="12988" b="26435"/>
          <a:stretch/>
        </p:blipFill>
        <p:spPr>
          <a:xfrm>
            <a:off x="395536" y="1268760"/>
            <a:ext cx="8487943" cy="33123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2">
            <a:hlinkClick r:id="rId3"/>
            <a:extLst>
              <a:ext uri="{FF2B5EF4-FFF2-40B4-BE49-F238E27FC236}">
                <a16:creationId xmlns:a16="http://schemas.microsoft.com/office/drawing/2014/main" id="{C66DE838-2D3A-48A2-88BE-CAA481A3B60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8175" y="836613"/>
            <a:ext cx="6408738"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1">
            <a:extLst>
              <a:ext uri="{FF2B5EF4-FFF2-40B4-BE49-F238E27FC236}">
                <a16:creationId xmlns:a16="http://schemas.microsoft.com/office/drawing/2014/main" id="{32C996B0-C513-4F13-8179-00A9D88ED014}"/>
              </a:ext>
            </a:extLst>
          </p:cNvPr>
          <p:cNvSpPr>
            <a:spLocks noGrp="1" noChangeArrowheads="1"/>
          </p:cNvSpPr>
          <p:nvPr>
            <p:ph type="title"/>
            <p:custDataLst>
              <p:tags r:id="rId1"/>
            </p:custDataLst>
          </p:nvPr>
        </p:nvSpPr>
        <p:spPr>
          <a:xfrm>
            <a:off x="611560" y="2492896"/>
            <a:ext cx="8229600" cy="1143000"/>
          </a:xfrm>
        </p:spPr>
        <p:txBody>
          <a:bodyPr/>
          <a:lstStyle/>
          <a:p>
            <a:r>
              <a:rPr lang="fr-BE" altLang="fr-FR" dirty="0"/>
              <a:t>Et en Wallonie?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a:extLst>
              <a:ext uri="{FF2B5EF4-FFF2-40B4-BE49-F238E27FC236}">
                <a16:creationId xmlns:a16="http://schemas.microsoft.com/office/drawing/2014/main" id="{A5346D06-2096-4E0A-92B5-EDAA7D0F1B1E}"/>
              </a:ext>
            </a:extLst>
          </p:cNvPr>
          <p:cNvSpPr>
            <a:spLocks noGrp="1"/>
          </p:cNvSpPr>
          <p:nvPr>
            <p:ph type="title"/>
            <p:custDataLst>
              <p:tags r:id="rId1"/>
            </p:custDataLst>
          </p:nvPr>
        </p:nvSpPr>
        <p:spPr>
          <a:xfrm>
            <a:off x="323850" y="3068638"/>
            <a:ext cx="5616575" cy="1944687"/>
          </a:xfrm>
        </p:spPr>
        <p:txBody>
          <a:bodyPr/>
          <a:lstStyle/>
          <a:p>
            <a:pPr eaLnBrk="1" hangingPunct="1">
              <a:defRPr/>
            </a:pPr>
            <a:r>
              <a:rPr lang="fr-BE" altLang="fr-FR" sz="3600" b="1" dirty="0">
                <a:solidFill>
                  <a:schemeClr val="bg1"/>
                </a:solidFill>
                <a:effectLst>
                  <a:outerShdw blurRad="38100" dist="38100" dir="2700000" algn="tl">
                    <a:srgbClr val="000000">
                      <a:alpha val="43137"/>
                    </a:srgbClr>
                  </a:outerShdw>
                </a:effectLst>
              </a:rPr>
              <a:t>Polaroïd d’une personne précaire en Wallonie</a:t>
            </a:r>
          </a:p>
        </p:txBody>
      </p:sp>
      <p:pic>
        <p:nvPicPr>
          <p:cNvPr id="51203" name="Image 10">
            <a:extLst>
              <a:ext uri="{FF2B5EF4-FFF2-40B4-BE49-F238E27FC236}">
                <a16:creationId xmlns:a16="http://schemas.microsoft.com/office/drawing/2014/main" id="{78B4C690-1F56-4F6A-AF58-FB036407196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l="35686" t="13602" r="31116" b="74547"/>
          <a:stretch>
            <a:fillRect/>
          </a:stretch>
        </p:blipFill>
        <p:spPr bwMode="auto">
          <a:xfrm>
            <a:off x="2843213" y="103188"/>
            <a:ext cx="48244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0573F882-0ACA-4529-B10B-2076DBA5C523}"/>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l="58974" t="45361" r="31116" b="8000"/>
          <a:stretch>
            <a:fillRect/>
          </a:stretch>
        </p:blipFill>
        <p:spPr bwMode="auto">
          <a:xfrm>
            <a:off x="6211888" y="2852738"/>
            <a:ext cx="143986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C9EBB2D3-4B9B-43DD-9EB9-C20BB56051A7}"/>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l="35686" t="26138" r="31116" b="62996"/>
          <a:stretch>
            <a:fillRect/>
          </a:stretch>
        </p:blipFill>
        <p:spPr bwMode="auto">
          <a:xfrm>
            <a:off x="2827338" y="1263650"/>
            <a:ext cx="48244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8CA12110-D499-41F2-A9E3-977E0D2AB847}"/>
              </a:ext>
            </a:extLst>
          </p:cNvPr>
          <p:cNvPicPr>
            <a:picLocks noChangeAspect="1"/>
          </p:cNvPicPr>
          <p:nvPr>
            <p:custDataLst>
              <p:tags r:id="rId5"/>
            </p:custDataLst>
          </p:nvPr>
        </p:nvPicPr>
        <p:blipFill>
          <a:blip r:embed="rId7">
            <a:extLst>
              <a:ext uri="{28A0092B-C50C-407E-A947-70E740481C1C}">
                <a14:useLocalDpi xmlns:a14="http://schemas.microsoft.com/office/drawing/2010/main" val="0"/>
              </a:ext>
            </a:extLst>
          </a:blip>
          <a:srcRect l="35686" t="36070" r="31116" b="55573"/>
          <a:stretch>
            <a:fillRect/>
          </a:stretch>
        </p:blipFill>
        <p:spPr bwMode="auto">
          <a:xfrm>
            <a:off x="2819400" y="2133600"/>
            <a:ext cx="48244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a:extLst>
              <a:ext uri="{FF2B5EF4-FFF2-40B4-BE49-F238E27FC236}">
                <a16:creationId xmlns:a16="http://schemas.microsoft.com/office/drawing/2014/main" id="{E9284737-8204-4198-AB45-D616F49B22CF}"/>
              </a:ext>
            </a:extLst>
          </p:cNvPr>
          <p:cNvSpPr>
            <a:spLocks noGrp="1" noChangeArrowheads="1"/>
          </p:cNvSpPr>
          <p:nvPr>
            <p:ph type="title"/>
            <p:custDataLst>
              <p:tags r:id="rId1"/>
            </p:custDataLst>
          </p:nvPr>
        </p:nvSpPr>
        <p:spPr/>
        <p:txBody>
          <a:bodyPr/>
          <a:lstStyle/>
          <a:p>
            <a:r>
              <a:rPr lang="fr-BE" altLang="fr-FR">
                <a:solidFill>
                  <a:schemeClr val="bg1"/>
                </a:solidFill>
              </a:rPr>
              <a:t>CECI EST UNE FICTION?!</a:t>
            </a:r>
          </a:p>
        </p:txBody>
      </p:sp>
      <p:pic>
        <p:nvPicPr>
          <p:cNvPr id="5" name="4HbhhWyct_o">
            <a:extLst>
              <a:ext uri="{FF2B5EF4-FFF2-40B4-BE49-F238E27FC236}">
                <a16:creationId xmlns:a16="http://schemas.microsoft.com/office/drawing/2014/main" id="{B621351F-C688-4B56-8C9F-FB970A862D19}"/>
              </a:ext>
            </a:extLst>
          </p:cNvPr>
          <p:cNvPicPr>
            <a:picLocks noGrp="1" noRot="1" noChangeAspect="1" noChangeArrowheads="1"/>
          </p:cNvPicPr>
          <p:nvPr>
            <p:ph idx="1"/>
            <a:videoFile r:link="rId2"/>
            <p:custDataLst>
              <p:tags r:id="rId3"/>
            </p:custDataLst>
          </p:nvPr>
        </p:nvPicPr>
        <p:blipFill>
          <a:blip r:embed="rId5">
            <a:extLst>
              <a:ext uri="{28A0092B-C50C-407E-A947-70E740481C1C}">
                <a14:useLocalDpi xmlns:a14="http://schemas.microsoft.com/office/drawing/2010/main" val="0"/>
              </a:ext>
            </a:extLst>
          </a:blip>
          <a:srcRect/>
          <a:stretch>
            <a:fillRect/>
          </a:stretch>
        </p:blipFill>
        <p:spPr>
          <a:xfrm>
            <a:off x="457200" y="1547813"/>
            <a:ext cx="8208963" cy="4618037"/>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Fondation Abbé Pierre x Altmann + Pacreau - &quot;L'exclusion n'exclut personne&quot;">
            <a:hlinkClick r:id="" action="ppaction://media"/>
            <a:extLst>
              <a:ext uri="{FF2B5EF4-FFF2-40B4-BE49-F238E27FC236}">
                <a16:creationId xmlns:a16="http://schemas.microsoft.com/office/drawing/2014/main" id="{E006A5C3-B5DB-4D36-AD7C-98F039BA7262}"/>
              </a:ext>
            </a:extLst>
          </p:cNvPr>
          <p:cNvPicPr>
            <a:picLocks noGrp="1" noRot="1" noChangeAspect="1"/>
          </p:cNvPicPr>
          <p:nvPr>
            <p:ph idx="1"/>
            <a:videoFile r:link="rId1"/>
            <p:custDataLst>
              <p:tags r:id="rId2"/>
            </p:custDataLst>
          </p:nvPr>
        </p:nvPicPr>
        <p:blipFill>
          <a:blip r:embed="rId4"/>
          <a:stretch>
            <a:fillRect/>
          </a:stretch>
        </p:blipFill>
        <p:spPr>
          <a:xfrm>
            <a:off x="0" y="688975"/>
            <a:ext cx="9056688" cy="51165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30B1C11F-E247-4467-8F37-30A91C73A893}"/>
              </a:ext>
            </a:extLst>
          </p:cNvPr>
          <p:cNvSpPr>
            <a:spLocks noGrp="1" noChangeArrowheads="1"/>
          </p:cNvSpPr>
          <p:nvPr>
            <p:ph type="body" idx="1"/>
            <p:custDataLst>
              <p:tags r:id="rId1"/>
            </p:custDataLst>
          </p:nvPr>
        </p:nvSpPr>
        <p:spPr>
          <a:xfrm>
            <a:off x="539552" y="1052736"/>
            <a:ext cx="8229600" cy="4525962"/>
          </a:xfrm>
        </p:spPr>
        <p:txBody>
          <a:bodyPr/>
          <a:lstStyle/>
          <a:p>
            <a:pPr marL="514350" indent="-514350" eaLnBrk="1" hangingPunct="1">
              <a:buFontTx/>
              <a:buAutoNum type="arabicPeriod"/>
              <a:defRPr/>
            </a:pPr>
            <a:r>
              <a:rPr lang="fr-BE" altLang="fr-FR" dirty="0"/>
              <a:t>Quel est le seuil de pauvreté, pour une</a:t>
            </a:r>
          </a:p>
          <a:p>
            <a:pPr marL="0" indent="0" algn="r" eaLnBrk="1" hangingPunct="1">
              <a:buFontTx/>
              <a:buNone/>
              <a:defRPr/>
            </a:pPr>
            <a:r>
              <a:rPr lang="fr-BE" altLang="fr-FR" dirty="0"/>
              <a:t>personne seule en Belgique ? </a:t>
            </a:r>
          </a:p>
          <a:p>
            <a:pPr eaLnBrk="1" hangingPunct="1">
              <a:defRPr/>
            </a:pPr>
            <a:endParaRPr lang="fr-BE" altLang="fr-FR" dirty="0"/>
          </a:p>
          <a:p>
            <a:pPr algn="ctr" eaLnBrk="1" hangingPunct="1">
              <a:buFont typeface="Wingdings" panose="05000000000000000000" pitchFamily="2" charset="2"/>
              <a:buChar char="q"/>
              <a:defRPr/>
            </a:pPr>
            <a:r>
              <a:rPr lang="fr-BE" altLang="fr-FR" dirty="0"/>
              <a:t>    619,15 € </a:t>
            </a:r>
          </a:p>
          <a:p>
            <a:pPr algn="ctr" eaLnBrk="1" hangingPunct="1">
              <a:buFont typeface="Wingdings" panose="05000000000000000000" pitchFamily="2" charset="2"/>
              <a:buChar char="q"/>
              <a:defRPr/>
            </a:pPr>
            <a:r>
              <a:rPr lang="fr-BE" altLang="fr-FR" dirty="0"/>
              <a:t> 1 366,00 €</a:t>
            </a:r>
          </a:p>
          <a:p>
            <a:pPr algn="ctr" eaLnBrk="1" hangingPunct="1">
              <a:buFont typeface="Wingdings" panose="05000000000000000000" pitchFamily="2" charset="2"/>
              <a:buChar char="q"/>
              <a:defRPr/>
            </a:pPr>
            <a:r>
              <a:rPr lang="fr-BE" altLang="fr-FR" dirty="0"/>
              <a:t> 1 219,15 € </a:t>
            </a:r>
            <a:endParaRPr lang="fr-FR" alt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a:extLst>
              <a:ext uri="{FF2B5EF4-FFF2-40B4-BE49-F238E27FC236}">
                <a16:creationId xmlns:a16="http://schemas.microsoft.com/office/drawing/2014/main" id="{EEE7B328-BB3A-4ECA-8A50-C0E994A7BC37}"/>
              </a:ext>
            </a:extLst>
          </p:cNvPr>
          <p:cNvSpPr>
            <a:spLocks noGrp="1" noChangeArrowheads="1"/>
          </p:cNvSpPr>
          <p:nvPr>
            <p:ph type="title"/>
            <p:custDataLst>
              <p:tags r:id="rId1"/>
            </p:custDataLst>
          </p:nvPr>
        </p:nvSpPr>
        <p:spPr/>
        <p:txBody>
          <a:bodyPr/>
          <a:lstStyle/>
          <a:p>
            <a:pPr eaLnBrk="1" hangingPunct="1"/>
            <a:endParaRPr lang="fr-BE" altLang="fr-FR"/>
          </a:p>
        </p:txBody>
      </p:sp>
      <p:pic>
        <p:nvPicPr>
          <p:cNvPr id="54275" name="Espace réservé du contenu 3">
            <a:extLst>
              <a:ext uri="{FF2B5EF4-FFF2-40B4-BE49-F238E27FC236}">
                <a16:creationId xmlns:a16="http://schemas.microsoft.com/office/drawing/2014/main" id="{EE350EB0-F1AD-40BC-B6D5-FE6E9549184D}"/>
              </a:ext>
            </a:extLst>
          </p:cNvPr>
          <p:cNvPicPr>
            <a:picLocks noGrp="1" noChangeAspect="1" noChangeArrowheads="1"/>
          </p:cNvPicPr>
          <p:nvPr>
            <p:ph idx="1"/>
            <p:custDataLst>
              <p:tags r:id="rId2"/>
            </p:custDataLst>
          </p:nvPr>
        </p:nvPicPr>
        <p:blipFill>
          <a:blip r:embed="rId4">
            <a:extLst>
              <a:ext uri="{28A0092B-C50C-407E-A947-70E740481C1C}">
                <a14:useLocalDpi xmlns:a14="http://schemas.microsoft.com/office/drawing/2010/main" val="0"/>
              </a:ext>
            </a:extLst>
          </a:blip>
          <a:srcRect l="17783" t="13361" r="17783" b="7091"/>
          <a:stretch>
            <a:fillRect/>
          </a:stretch>
        </p:blipFill>
        <p:spPr>
          <a:xfrm>
            <a:off x="179388" y="261938"/>
            <a:ext cx="8812212" cy="611981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a:extLst>
              <a:ext uri="{FF2B5EF4-FFF2-40B4-BE49-F238E27FC236}">
                <a16:creationId xmlns:a16="http://schemas.microsoft.com/office/drawing/2014/main" id="{DF8B6D7E-7F2F-4A35-89C0-D1FD3266B288}"/>
              </a:ext>
            </a:extLst>
          </p:cNvPr>
          <p:cNvSpPr>
            <a:spLocks noGrp="1" noChangeArrowheads="1"/>
          </p:cNvSpPr>
          <p:nvPr>
            <p:ph type="title"/>
            <p:custDataLst>
              <p:tags r:id="rId1"/>
            </p:custDataLst>
          </p:nvPr>
        </p:nvSpPr>
        <p:spPr/>
        <p:txBody>
          <a:bodyPr/>
          <a:lstStyle/>
          <a:p>
            <a:pPr eaLnBrk="1" hangingPunct="1"/>
            <a:r>
              <a:rPr lang="fr-BE" altLang="fr-FR"/>
              <a:t>CONSTATS - SOLUTIONS</a:t>
            </a:r>
          </a:p>
        </p:txBody>
      </p:sp>
      <p:sp>
        <p:nvSpPr>
          <p:cNvPr id="55299" name="Espace réservé du contenu 2">
            <a:extLst>
              <a:ext uri="{FF2B5EF4-FFF2-40B4-BE49-F238E27FC236}">
                <a16:creationId xmlns:a16="http://schemas.microsoft.com/office/drawing/2014/main" id="{73711E1C-44F5-4B46-871F-797E56285673}"/>
              </a:ext>
            </a:extLst>
          </p:cNvPr>
          <p:cNvSpPr>
            <a:spLocks noGrp="1" noChangeArrowheads="1"/>
          </p:cNvSpPr>
          <p:nvPr>
            <p:ph idx="1"/>
            <p:custDataLst>
              <p:tags r:id="rId2"/>
            </p:custDataLst>
          </p:nvPr>
        </p:nvSpPr>
        <p:spPr>
          <a:xfrm>
            <a:off x="323850" y="1600200"/>
            <a:ext cx="8640763" cy="4525963"/>
          </a:xfrm>
        </p:spPr>
        <p:txBody>
          <a:bodyPr/>
          <a:lstStyle/>
          <a:p>
            <a:pPr eaLnBrk="1" hangingPunct="1"/>
            <a:r>
              <a:rPr lang="fr-BE" altLang="fr-FR" dirty="0"/>
              <a:t>Faut-il nourrir les pauvres?</a:t>
            </a:r>
          </a:p>
          <a:p>
            <a:pPr lvl="1" eaLnBrk="1" hangingPunct="1"/>
            <a:r>
              <a:rPr lang="fr-BE" altLang="fr-FR" dirty="0"/>
              <a:t>Histoire</a:t>
            </a:r>
          </a:p>
          <a:p>
            <a:pPr lvl="1" eaLnBrk="1" hangingPunct="1"/>
            <a:r>
              <a:rPr lang="fr-BE" altLang="fr-FR" dirty="0"/>
              <a:t>1944</a:t>
            </a:r>
          </a:p>
          <a:p>
            <a:pPr lvl="1" eaLnBrk="1" hangingPunct="1"/>
            <a:r>
              <a:rPr lang="fr-BE" altLang="fr-FR" dirty="0"/>
              <a:t>golden sixties</a:t>
            </a:r>
          </a:p>
          <a:p>
            <a:pPr lvl="1" eaLnBrk="1" hangingPunct="1"/>
            <a:r>
              <a:rPr lang="fr-BE" altLang="fr-FR" dirty="0">
                <a:solidFill>
                  <a:schemeClr val="bg1"/>
                </a:solidFill>
              </a:rPr>
              <a:t>1976</a:t>
            </a:r>
          </a:p>
          <a:p>
            <a:pPr lvl="1" eaLnBrk="1" hangingPunct="1"/>
            <a:r>
              <a:rPr lang="fr-BE" altLang="fr-FR" dirty="0">
                <a:solidFill>
                  <a:schemeClr val="bg1"/>
                </a:solidFill>
              </a:rPr>
              <a:t>2002</a:t>
            </a:r>
          </a:p>
          <a:p>
            <a:pPr lvl="1" eaLnBrk="1" hangingPunct="1"/>
            <a:r>
              <a:rPr lang="fr-BE" altLang="fr-FR" dirty="0">
                <a:solidFill>
                  <a:schemeClr val="bg1"/>
                </a:solidFill>
              </a:rPr>
              <a:t>Et maintenant encore… Macron, la Belgique…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a:extLst>
              <a:ext uri="{FF2B5EF4-FFF2-40B4-BE49-F238E27FC236}">
                <a16:creationId xmlns:a16="http://schemas.microsoft.com/office/drawing/2014/main" id="{BAF939F1-441B-41E7-81AD-8A2F8C1FEA21}"/>
              </a:ext>
            </a:extLst>
          </p:cNvPr>
          <p:cNvSpPr>
            <a:spLocks noGrp="1" noChangeArrowheads="1"/>
          </p:cNvSpPr>
          <p:nvPr>
            <p:ph type="title"/>
            <p:custDataLst>
              <p:tags r:id="rId1"/>
            </p:custDataLst>
          </p:nvPr>
        </p:nvSpPr>
        <p:spPr/>
        <p:txBody>
          <a:bodyPr/>
          <a:lstStyle/>
          <a:p>
            <a:endParaRPr lang="fr-BE" altLang="fr-FR"/>
          </a:p>
        </p:txBody>
      </p:sp>
      <p:sp>
        <p:nvSpPr>
          <p:cNvPr id="56323" name="Espace réservé du contenu 2">
            <a:extLst>
              <a:ext uri="{FF2B5EF4-FFF2-40B4-BE49-F238E27FC236}">
                <a16:creationId xmlns:a16="http://schemas.microsoft.com/office/drawing/2014/main" id="{BBF68CF9-CA4D-40F1-8A84-8C65462705D1}"/>
              </a:ext>
            </a:extLst>
          </p:cNvPr>
          <p:cNvSpPr>
            <a:spLocks noGrp="1" noChangeArrowheads="1"/>
          </p:cNvSpPr>
          <p:nvPr>
            <p:ph idx="1"/>
            <p:custDataLst>
              <p:tags r:id="rId2"/>
            </p:custDataLst>
          </p:nvPr>
        </p:nvSpPr>
        <p:spPr/>
        <p:txBody>
          <a:bodyPr/>
          <a:lstStyle/>
          <a:p>
            <a:endParaRPr lang="fr-BE" altLang="fr-FR"/>
          </a:p>
        </p:txBody>
      </p:sp>
      <p:pic>
        <p:nvPicPr>
          <p:cNvPr id="56324" name="Image 3">
            <a:extLst>
              <a:ext uri="{FF2B5EF4-FFF2-40B4-BE49-F238E27FC236}">
                <a16:creationId xmlns:a16="http://schemas.microsoft.com/office/drawing/2014/main" id="{5C79B421-F174-4E1A-95E0-D44414EA3E81}"/>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57150" y="274638"/>
            <a:ext cx="89662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5BEBEB-6AD2-43FF-99FC-AD95016C88D3}"/>
              </a:ext>
            </a:extLst>
          </p:cNvPr>
          <p:cNvSpPr>
            <a:spLocks noGrp="1"/>
          </p:cNvSpPr>
          <p:nvPr>
            <p:ph idx="1"/>
            <p:custDataLst>
              <p:tags r:id="rId1"/>
            </p:custDataLst>
          </p:nvPr>
        </p:nvSpPr>
        <p:spPr/>
        <p:txBody>
          <a:bodyPr/>
          <a:lstStyle/>
          <a:p>
            <a:pPr>
              <a:defRPr/>
            </a:pPr>
            <a:endParaRPr lang="fr-BE" dirty="0"/>
          </a:p>
          <a:p>
            <a:pPr>
              <a:defRPr/>
            </a:pPr>
            <a:endParaRPr lang="fr-BE" dirty="0"/>
          </a:p>
          <a:p>
            <a:pPr>
              <a:defRPr/>
            </a:pPr>
            <a:endParaRPr lang="fr-BE" dirty="0"/>
          </a:p>
          <a:p>
            <a:pPr>
              <a:defRPr/>
            </a:pPr>
            <a:endParaRPr lang="fr-BE" dirty="0"/>
          </a:p>
          <a:p>
            <a:pPr marL="0" indent="0" algn="ctr">
              <a:buFontTx/>
              <a:buNone/>
              <a:defRPr/>
            </a:pPr>
            <a:r>
              <a:rPr lang="fr-BE" dirty="0">
                <a:solidFill>
                  <a:schemeClr val="bg1"/>
                </a:solidFill>
              </a:rPr>
              <a:t>Et le Sans-Abrisme?</a:t>
            </a:r>
          </a:p>
        </p:txBody>
      </p:sp>
      <p:pic>
        <p:nvPicPr>
          <p:cNvPr id="57348" name="Image 3">
            <a:extLst>
              <a:ext uri="{FF2B5EF4-FFF2-40B4-BE49-F238E27FC236}">
                <a16:creationId xmlns:a16="http://schemas.microsoft.com/office/drawing/2014/main" id="{CCB64B1D-CFD4-4339-B8EC-F0D33AD9F86C}"/>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3059113" y="141763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fficher l’image source">
            <a:extLst>
              <a:ext uri="{FF2B5EF4-FFF2-40B4-BE49-F238E27FC236}">
                <a16:creationId xmlns:a16="http://schemas.microsoft.com/office/drawing/2014/main" id="{77A527B8-8428-481B-B760-417EEB3F37F7}"/>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124075" y="490538"/>
            <a:ext cx="587692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re 1">
            <a:extLst>
              <a:ext uri="{FF2B5EF4-FFF2-40B4-BE49-F238E27FC236}">
                <a16:creationId xmlns:a16="http://schemas.microsoft.com/office/drawing/2014/main" id="{144B5B26-658E-4874-A6EA-A142DA323DE1}"/>
              </a:ext>
            </a:extLst>
          </p:cNvPr>
          <p:cNvSpPr>
            <a:spLocks noGrp="1" noChangeArrowheads="1"/>
          </p:cNvSpPr>
          <p:nvPr>
            <p:ph type="title"/>
            <p:custDataLst>
              <p:tags r:id="rId1"/>
            </p:custDataLst>
          </p:nvPr>
        </p:nvSpPr>
        <p:spPr/>
        <p:txBody>
          <a:bodyPr/>
          <a:lstStyle/>
          <a:p>
            <a:endParaRPr lang="fr-BE" altLang="fr-FR"/>
          </a:p>
        </p:txBody>
      </p:sp>
      <p:sp>
        <p:nvSpPr>
          <p:cNvPr id="59395" name="Espace réservé du contenu 2">
            <a:extLst>
              <a:ext uri="{FF2B5EF4-FFF2-40B4-BE49-F238E27FC236}">
                <a16:creationId xmlns:a16="http://schemas.microsoft.com/office/drawing/2014/main" id="{847C316B-906F-4253-8277-1A0FF7CF3DF0}"/>
              </a:ext>
            </a:extLst>
          </p:cNvPr>
          <p:cNvSpPr>
            <a:spLocks noGrp="1" noChangeArrowheads="1"/>
          </p:cNvSpPr>
          <p:nvPr>
            <p:ph idx="1"/>
            <p:custDataLst>
              <p:tags r:id="rId2"/>
            </p:custDataLst>
          </p:nvPr>
        </p:nvSpPr>
        <p:spPr/>
        <p:txBody>
          <a:bodyPr/>
          <a:lstStyle/>
          <a:p>
            <a:endParaRPr lang="fr-BE" altLang="fr-FR"/>
          </a:p>
        </p:txBody>
      </p:sp>
      <p:pic>
        <p:nvPicPr>
          <p:cNvPr id="59396" name="Image 4">
            <a:extLst>
              <a:ext uri="{FF2B5EF4-FFF2-40B4-BE49-F238E27FC236}">
                <a16:creationId xmlns:a16="http://schemas.microsoft.com/office/drawing/2014/main" id="{511CDEF6-451A-4D14-9474-F7F8D27D9EE7}"/>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r="16821"/>
          <a:stretch>
            <a:fillRect/>
          </a:stretch>
        </p:blipFill>
        <p:spPr bwMode="auto">
          <a:xfrm>
            <a:off x="477838" y="234950"/>
            <a:ext cx="7694612"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a:extLst>
              <a:ext uri="{FF2B5EF4-FFF2-40B4-BE49-F238E27FC236}">
                <a16:creationId xmlns:a16="http://schemas.microsoft.com/office/drawing/2014/main" id="{9996F716-6373-4D33-B3BA-67C22CEDFBDE}"/>
              </a:ext>
            </a:extLst>
          </p:cNvPr>
          <p:cNvSpPr>
            <a:spLocks noGrp="1" noChangeArrowheads="1"/>
          </p:cNvSpPr>
          <p:nvPr>
            <p:ph type="title"/>
            <p:custDataLst>
              <p:tags r:id="rId1"/>
            </p:custDataLst>
          </p:nvPr>
        </p:nvSpPr>
        <p:spPr>
          <a:xfrm>
            <a:off x="422275" y="0"/>
            <a:ext cx="8229600" cy="1143000"/>
          </a:xfrm>
        </p:spPr>
        <p:txBody>
          <a:bodyPr/>
          <a:lstStyle/>
          <a:p>
            <a:br>
              <a:rPr lang="fr-BE" altLang="fr-FR"/>
            </a:br>
            <a:r>
              <a:rPr lang="fr-BE" altLang="fr-FR" sz="3600"/>
              <a:t>La problématique de l’exclusion au logement en Wallonie</a:t>
            </a:r>
            <a:endParaRPr lang="fr-BE" altLang="fr-FR"/>
          </a:p>
        </p:txBody>
      </p:sp>
      <p:sp>
        <p:nvSpPr>
          <p:cNvPr id="61443" name="Espace réservé du contenu 2">
            <a:extLst>
              <a:ext uri="{FF2B5EF4-FFF2-40B4-BE49-F238E27FC236}">
                <a16:creationId xmlns:a16="http://schemas.microsoft.com/office/drawing/2014/main" id="{45CFF947-FAB4-46CB-A832-FE9DF5D94DDE}"/>
              </a:ext>
            </a:extLst>
          </p:cNvPr>
          <p:cNvSpPr>
            <a:spLocks noGrp="1" noChangeArrowheads="1"/>
          </p:cNvSpPr>
          <p:nvPr>
            <p:ph idx="1"/>
            <p:custDataLst>
              <p:tags r:id="rId2"/>
            </p:custDataLst>
          </p:nvPr>
        </p:nvSpPr>
        <p:spPr>
          <a:xfrm>
            <a:off x="457200" y="1916113"/>
            <a:ext cx="8229600" cy="3313112"/>
          </a:xfrm>
        </p:spPr>
        <p:txBody>
          <a:bodyPr/>
          <a:lstStyle/>
          <a:p>
            <a:pPr algn="just"/>
            <a:r>
              <a:rPr lang="fr-BE" altLang="fr-FR" sz="2400">
                <a:solidFill>
                  <a:schemeClr val="tx2"/>
                </a:solidFill>
              </a:rPr>
              <a:t>Près de 40.000 ménages en attente d’un logement public contre 5.450 logements libérés en 2017</a:t>
            </a:r>
          </a:p>
          <a:p>
            <a:pPr algn="just"/>
            <a:r>
              <a:rPr lang="fr-BE" altLang="fr-FR" sz="2400">
                <a:solidFill>
                  <a:schemeClr val="bg1"/>
                </a:solidFill>
              </a:rPr>
              <a:t>Prix moyens dans le marché en 2020 : 525€ pour le privé contre 350 dans le public</a:t>
            </a:r>
          </a:p>
          <a:p>
            <a:pPr algn="just"/>
            <a:r>
              <a:rPr lang="fr-BE" altLang="fr-FR" sz="2400">
                <a:solidFill>
                  <a:schemeClr val="bg1"/>
                </a:solidFill>
              </a:rPr>
              <a:t>Hébergement d’urgence en 2019 : 4.638 personnes différentes pour 61.836 nuitées</a:t>
            </a:r>
          </a:p>
          <a:p>
            <a:pPr algn="just"/>
            <a:r>
              <a:rPr lang="fr-BE" altLang="fr-FR" sz="2400">
                <a:solidFill>
                  <a:schemeClr val="bg1"/>
                </a:solidFill>
              </a:rPr>
              <a:t>En 2020: 5 241 personnes différentes pour 60.135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a:extLst>
              <a:ext uri="{FF2B5EF4-FFF2-40B4-BE49-F238E27FC236}">
                <a16:creationId xmlns:a16="http://schemas.microsoft.com/office/drawing/2014/main" id="{B9DF6D56-1844-4255-A32A-905A477A8B69}"/>
              </a:ext>
            </a:extLst>
          </p:cNvPr>
          <p:cNvSpPr>
            <a:spLocks noGrp="1" noChangeArrowheads="1"/>
          </p:cNvSpPr>
          <p:nvPr>
            <p:ph type="title"/>
            <p:custDataLst>
              <p:tags r:id="rId1"/>
            </p:custDataLst>
          </p:nvPr>
        </p:nvSpPr>
        <p:spPr>
          <a:xfrm>
            <a:off x="457200" y="0"/>
            <a:ext cx="8229600" cy="1143000"/>
          </a:xfrm>
        </p:spPr>
        <p:txBody>
          <a:bodyPr/>
          <a:lstStyle/>
          <a:p>
            <a:br>
              <a:rPr lang="fr-BE" altLang="fr-FR"/>
            </a:br>
            <a:r>
              <a:rPr lang="fr-BE" altLang="fr-FR" sz="4000">
                <a:solidFill>
                  <a:srgbClr val="FFFF00"/>
                </a:solidFill>
              </a:rPr>
              <a:t>Sans chez-soi, sans droits, sans choix</a:t>
            </a:r>
            <a:endParaRPr lang="fr-BE" altLang="fr-FR">
              <a:solidFill>
                <a:srgbClr val="FFFF00"/>
              </a:solidFill>
            </a:endParaRPr>
          </a:p>
        </p:txBody>
      </p:sp>
      <p:pic>
        <p:nvPicPr>
          <p:cNvPr id="4" name="X4pK6cLwye8">
            <a:extLst>
              <a:ext uri="{FF2B5EF4-FFF2-40B4-BE49-F238E27FC236}">
                <a16:creationId xmlns:a16="http://schemas.microsoft.com/office/drawing/2014/main" id="{055789DC-3B24-46FB-A15C-9DCA266683CE}"/>
              </a:ext>
            </a:extLst>
          </p:cNvPr>
          <p:cNvPicPr>
            <a:picLocks noGrp="1" noRot="1" noChangeAspect="1" noChangeArrowheads="1"/>
          </p:cNvPicPr>
          <p:nvPr>
            <p:ph idx="1"/>
            <a:videoFile r:link="rId2"/>
            <p:custDataLst>
              <p:tags r:id="rId3"/>
            </p:custDataLst>
          </p:nvPr>
        </p:nvPicPr>
        <p:blipFill>
          <a:blip r:embed="rId5">
            <a:extLst>
              <a:ext uri="{28A0092B-C50C-407E-A947-70E740481C1C}">
                <a14:useLocalDpi xmlns:a14="http://schemas.microsoft.com/office/drawing/2010/main" val="0"/>
              </a:ext>
            </a:extLst>
          </a:blip>
          <a:srcRect/>
          <a:stretch>
            <a:fillRect/>
          </a:stretch>
        </p:blipFill>
        <p:spPr>
          <a:xfrm>
            <a:off x="323850" y="1473200"/>
            <a:ext cx="8362950" cy="4703763"/>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re 1">
            <a:extLst>
              <a:ext uri="{FF2B5EF4-FFF2-40B4-BE49-F238E27FC236}">
                <a16:creationId xmlns:a16="http://schemas.microsoft.com/office/drawing/2014/main" id="{28487208-93B7-4010-BF83-4D97DF2878C4}"/>
              </a:ext>
            </a:extLst>
          </p:cNvPr>
          <p:cNvSpPr>
            <a:spLocks noGrp="1" noChangeArrowheads="1"/>
          </p:cNvSpPr>
          <p:nvPr>
            <p:ph type="title"/>
            <p:custDataLst>
              <p:tags r:id="rId1"/>
            </p:custDataLst>
          </p:nvPr>
        </p:nvSpPr>
        <p:spPr>
          <a:xfrm>
            <a:off x="457200" y="0"/>
            <a:ext cx="8229600" cy="1143000"/>
          </a:xfrm>
        </p:spPr>
        <p:txBody>
          <a:bodyPr/>
          <a:lstStyle/>
          <a:p>
            <a:br>
              <a:rPr lang="fr-BE" altLang="fr-FR"/>
            </a:br>
            <a:r>
              <a:rPr lang="fr-BE" altLang="fr-FR" sz="4000">
                <a:solidFill>
                  <a:srgbClr val="FFFF00"/>
                </a:solidFill>
              </a:rPr>
              <a:t>Sans chez-soi, sans droits, sans choix</a:t>
            </a:r>
            <a:endParaRPr lang="fr-BE" altLang="fr-FR">
              <a:solidFill>
                <a:srgbClr val="FFFF00"/>
              </a:solidFill>
            </a:endParaRPr>
          </a:p>
        </p:txBody>
      </p:sp>
      <p:pic>
        <p:nvPicPr>
          <p:cNvPr id="63491" name="Image 1">
            <a:extLst>
              <a:ext uri="{FF2B5EF4-FFF2-40B4-BE49-F238E27FC236}">
                <a16:creationId xmlns:a16="http://schemas.microsoft.com/office/drawing/2014/main" id="{55DF4480-993B-48A3-B6CF-CF7C328F433F}"/>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79388" y="1412875"/>
            <a:ext cx="3919537"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 6">
            <a:extLst>
              <a:ext uri="{FF2B5EF4-FFF2-40B4-BE49-F238E27FC236}">
                <a16:creationId xmlns:a16="http://schemas.microsoft.com/office/drawing/2014/main" id="{326891C7-5E6E-4579-8B7B-5CB390C2CC13}"/>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719513" y="3019425"/>
            <a:ext cx="536257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1">
            <a:extLst>
              <a:ext uri="{FF2B5EF4-FFF2-40B4-BE49-F238E27FC236}">
                <a16:creationId xmlns:a16="http://schemas.microsoft.com/office/drawing/2014/main" id="{7B3BC0AD-8E77-4CA3-BDAB-EB97A4E5D8C8}"/>
              </a:ext>
            </a:extLst>
          </p:cNvPr>
          <p:cNvSpPr>
            <a:spLocks noGrp="1" noChangeArrowheads="1"/>
          </p:cNvSpPr>
          <p:nvPr>
            <p:ph type="title"/>
            <p:custDataLst>
              <p:tags r:id="rId1"/>
            </p:custDataLst>
          </p:nvPr>
        </p:nvSpPr>
        <p:spPr/>
        <p:txBody>
          <a:bodyPr/>
          <a:lstStyle/>
          <a:p>
            <a:r>
              <a:rPr lang="fr-BE" altLang="fr-FR"/>
              <a:t>Les nouveaux défis…</a:t>
            </a:r>
          </a:p>
        </p:txBody>
      </p:sp>
      <p:sp>
        <p:nvSpPr>
          <p:cNvPr id="58371" name="Espace réservé du contenu 2">
            <a:extLst>
              <a:ext uri="{FF2B5EF4-FFF2-40B4-BE49-F238E27FC236}">
                <a16:creationId xmlns:a16="http://schemas.microsoft.com/office/drawing/2014/main" id="{EB818E96-7673-4DFD-A599-16DE529B5DE4}"/>
              </a:ext>
            </a:extLst>
          </p:cNvPr>
          <p:cNvSpPr>
            <a:spLocks noGrp="1"/>
          </p:cNvSpPr>
          <p:nvPr>
            <p:ph idx="1"/>
            <p:custDataLst>
              <p:tags r:id="rId2"/>
            </p:custDataLst>
          </p:nvPr>
        </p:nvSpPr>
        <p:spPr/>
        <p:txBody>
          <a:bodyPr/>
          <a:lstStyle/>
          <a:p>
            <a:pPr>
              <a:defRPr/>
            </a:pPr>
            <a:r>
              <a:rPr lang="fr-BE" altLang="fr-FR" dirty="0"/>
              <a:t>Etre femme à la rue … une double peine</a:t>
            </a:r>
          </a:p>
          <a:p>
            <a:pPr>
              <a:defRPr/>
            </a:pPr>
            <a:r>
              <a:rPr lang="fr-BE" altLang="fr-FR" dirty="0">
                <a:solidFill>
                  <a:schemeClr val="bg1"/>
                </a:solidFill>
              </a:rPr>
              <a:t>Etre jeune</a:t>
            </a:r>
          </a:p>
          <a:p>
            <a:pPr>
              <a:defRPr/>
            </a:pPr>
            <a:r>
              <a:rPr lang="fr-BE" altLang="fr-FR" dirty="0">
                <a:solidFill>
                  <a:schemeClr val="bg1"/>
                </a:solidFill>
              </a:rPr>
              <a:t>Etre du 3</a:t>
            </a:r>
            <a:r>
              <a:rPr lang="fr-BE" altLang="fr-FR" baseline="30000" dirty="0">
                <a:solidFill>
                  <a:schemeClr val="bg1"/>
                </a:solidFill>
              </a:rPr>
              <a:t>ème</a:t>
            </a:r>
            <a:r>
              <a:rPr lang="fr-BE" altLang="fr-FR" dirty="0">
                <a:solidFill>
                  <a:schemeClr val="bg1"/>
                </a:solidFill>
              </a:rPr>
              <a:t> ou 4</a:t>
            </a:r>
            <a:r>
              <a:rPr lang="fr-BE" altLang="fr-FR" baseline="30000" dirty="0">
                <a:solidFill>
                  <a:schemeClr val="bg1"/>
                </a:solidFill>
              </a:rPr>
              <a:t>ème</a:t>
            </a:r>
            <a:r>
              <a:rPr lang="fr-BE" altLang="fr-FR" dirty="0">
                <a:solidFill>
                  <a:schemeClr val="bg1"/>
                </a:solidFill>
              </a:rPr>
              <a:t> âge</a:t>
            </a:r>
          </a:p>
          <a:p>
            <a:pPr>
              <a:defRPr/>
            </a:pPr>
            <a:r>
              <a:rPr lang="fr-BE" altLang="fr-FR" dirty="0">
                <a:solidFill>
                  <a:schemeClr val="bg1"/>
                </a:solidFill>
              </a:rPr>
              <a:t>Etre dé institutionnalisé, autonomisé mais seul en fait</a:t>
            </a:r>
          </a:p>
          <a:p>
            <a:pPr>
              <a:defRPr/>
            </a:pPr>
            <a:r>
              <a:rPr lang="fr-BE" altLang="fr-FR" dirty="0">
                <a:solidFill>
                  <a:schemeClr val="bg1"/>
                </a:solidFill>
              </a:rPr>
              <a:t>Etre réfugié … mais sans l’être en fait</a:t>
            </a:r>
          </a:p>
          <a:p>
            <a:pPr marL="1520825">
              <a:tabLst>
                <a:tab pos="1074738" algn="l"/>
                <a:tab pos="1703388" algn="l"/>
              </a:tabLst>
              <a:defRPr/>
            </a:pPr>
            <a:r>
              <a:rPr lang="fr-BE" altLang="fr-FR" dirty="0">
                <a:solidFill>
                  <a:schemeClr val="bg1"/>
                </a:solidFill>
              </a:rPr>
              <a:t>Les nouvelles prescriptions et </a:t>
            </a:r>
            <a:r>
              <a:rPr lang="fr-BE" altLang="fr-FR" dirty="0" err="1">
                <a:solidFill>
                  <a:schemeClr val="bg1"/>
                </a:solidFill>
              </a:rPr>
              <a:t>pauvrophobie</a:t>
            </a:r>
            <a:r>
              <a:rPr lang="fr-BE" altLang="fr-FR" dirty="0">
                <a:solidFill>
                  <a:schemeClr val="bg1"/>
                </a:solidFill>
              </a:rPr>
              <a:t>, notre société…</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CE751294-F1F8-42E4-9B2B-75F5F089623B}"/>
              </a:ext>
            </a:extLst>
          </p:cNvPr>
          <p:cNvSpPr>
            <a:spLocks noGrp="1" noChangeArrowheads="1"/>
          </p:cNvSpPr>
          <p:nvPr>
            <p:ph type="body" idx="1"/>
            <p:custDataLst>
              <p:tags r:id="rId1"/>
            </p:custDataLst>
          </p:nvPr>
        </p:nvSpPr>
        <p:spPr>
          <a:xfrm>
            <a:off x="457200" y="1166019"/>
            <a:ext cx="8229600" cy="4525962"/>
          </a:xfrm>
        </p:spPr>
        <p:txBody>
          <a:bodyPr/>
          <a:lstStyle/>
          <a:p>
            <a:pPr marL="514350" indent="-514350" eaLnBrk="1" hangingPunct="1">
              <a:buFontTx/>
              <a:buAutoNum type="arabicPeriod"/>
              <a:defRPr/>
            </a:pPr>
            <a:r>
              <a:rPr lang="fr-BE" altLang="fr-FR" dirty="0"/>
              <a:t>Quel est le seuil de pauvreté, pour une</a:t>
            </a:r>
          </a:p>
          <a:p>
            <a:pPr marL="0" indent="0" algn="r" eaLnBrk="1" hangingPunct="1">
              <a:buFontTx/>
              <a:buNone/>
              <a:defRPr/>
            </a:pPr>
            <a:r>
              <a:rPr lang="fr-BE" altLang="fr-FR" dirty="0"/>
              <a:t>personne seule en Belgique ? </a:t>
            </a:r>
          </a:p>
          <a:p>
            <a:pPr eaLnBrk="1" hangingPunct="1">
              <a:defRPr/>
            </a:pPr>
            <a:endParaRPr lang="fr-BE" altLang="fr-FR" dirty="0"/>
          </a:p>
          <a:p>
            <a:pPr algn="ctr" eaLnBrk="1" hangingPunct="1">
              <a:buFont typeface="Wingdings" panose="05000000000000000000" pitchFamily="2" charset="2"/>
              <a:buChar char="q"/>
              <a:defRPr/>
            </a:pPr>
            <a:r>
              <a:rPr lang="fr-BE" altLang="fr-FR" dirty="0"/>
              <a:t>    619,15 € </a:t>
            </a:r>
          </a:p>
          <a:p>
            <a:pPr algn="ctr" eaLnBrk="1" hangingPunct="1">
              <a:buFont typeface="Wingdings" panose="05000000000000000000" pitchFamily="2" charset="2"/>
              <a:buChar char="q"/>
              <a:defRPr/>
            </a:pPr>
            <a:r>
              <a:rPr lang="fr-BE" altLang="fr-FR" b="1" dirty="0"/>
              <a:t> 1 366,00 €</a:t>
            </a:r>
          </a:p>
          <a:p>
            <a:pPr algn="ctr" eaLnBrk="1" hangingPunct="1">
              <a:buFont typeface="Wingdings" panose="05000000000000000000" pitchFamily="2" charset="2"/>
              <a:buChar char="q"/>
              <a:defRPr/>
            </a:pPr>
            <a:r>
              <a:rPr lang="fr-BE" altLang="fr-FR" dirty="0"/>
              <a:t> 1 219,15 €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a:extLst>
              <a:ext uri="{FF2B5EF4-FFF2-40B4-BE49-F238E27FC236}">
                <a16:creationId xmlns:a16="http://schemas.microsoft.com/office/drawing/2014/main" id="{EC4E99CE-180B-402A-9C2B-D37055E327D6}"/>
              </a:ext>
            </a:extLst>
          </p:cNvPr>
          <p:cNvSpPr>
            <a:spLocks noGrp="1" noChangeArrowheads="1"/>
          </p:cNvSpPr>
          <p:nvPr>
            <p:ph type="title"/>
            <p:custDataLst>
              <p:tags r:id="rId1"/>
            </p:custDataLst>
          </p:nvPr>
        </p:nvSpPr>
        <p:spPr/>
        <p:txBody>
          <a:bodyPr/>
          <a:lstStyle/>
          <a:p>
            <a:r>
              <a:rPr lang="fr-BE" altLang="fr-FR"/>
              <a:t>PAUVROPHOBIE</a:t>
            </a:r>
          </a:p>
        </p:txBody>
      </p:sp>
      <p:pic>
        <p:nvPicPr>
          <p:cNvPr id="65539" name="Image 3">
            <a:extLst>
              <a:ext uri="{FF2B5EF4-FFF2-40B4-BE49-F238E27FC236}">
                <a16:creationId xmlns:a16="http://schemas.microsoft.com/office/drawing/2014/main" id="{B33BBFC4-0893-4423-A240-3A849E78BD85}"/>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l="38976" t="43018" r="40550" b="35602"/>
          <a:stretch>
            <a:fillRect/>
          </a:stretch>
        </p:blipFill>
        <p:spPr bwMode="auto">
          <a:xfrm>
            <a:off x="457200" y="1557338"/>
            <a:ext cx="34321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Image 4">
            <a:extLst>
              <a:ext uri="{FF2B5EF4-FFF2-40B4-BE49-F238E27FC236}">
                <a16:creationId xmlns:a16="http://schemas.microsoft.com/office/drawing/2014/main" id="{279D00F9-41EC-4956-BD40-F94C8A093C9A}"/>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l="35825" t="22324" r="36613" b="20599"/>
          <a:stretch>
            <a:fillRect/>
          </a:stretch>
        </p:blipFill>
        <p:spPr bwMode="auto">
          <a:xfrm>
            <a:off x="4067175" y="1557338"/>
            <a:ext cx="3960813"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 3">
            <a:extLst>
              <a:ext uri="{FF2B5EF4-FFF2-40B4-BE49-F238E27FC236}">
                <a16:creationId xmlns:a16="http://schemas.microsoft.com/office/drawing/2014/main" id="{0B78694F-9824-4626-9DD6-4ADA59F2DC4F}"/>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36249" t="19203" r="37460" b="20599"/>
          <a:stretch>
            <a:fillRect/>
          </a:stretch>
        </p:blipFill>
        <p:spPr bwMode="auto">
          <a:xfrm>
            <a:off x="2124075" y="341313"/>
            <a:ext cx="446405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age 3">
            <a:extLst>
              <a:ext uri="{FF2B5EF4-FFF2-40B4-BE49-F238E27FC236}">
                <a16:creationId xmlns:a16="http://schemas.microsoft.com/office/drawing/2014/main" id="{AF4CAF5B-EE3E-481C-888F-5BFD32F2F825}"/>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35039" t="37399" r="36613" b="34601"/>
          <a:stretch>
            <a:fillRect/>
          </a:stretch>
        </p:blipFill>
        <p:spPr bwMode="auto">
          <a:xfrm>
            <a:off x="1042988" y="1052513"/>
            <a:ext cx="6942137"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 3">
            <a:extLst>
              <a:ext uri="{FF2B5EF4-FFF2-40B4-BE49-F238E27FC236}">
                <a16:creationId xmlns:a16="http://schemas.microsoft.com/office/drawing/2014/main" id="{DF9A14DA-7105-4DDE-BAC1-861D7FBFDDEB}"/>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971550" y="692150"/>
            <a:ext cx="72945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re 1">
            <a:extLst>
              <a:ext uri="{FF2B5EF4-FFF2-40B4-BE49-F238E27FC236}">
                <a16:creationId xmlns:a16="http://schemas.microsoft.com/office/drawing/2014/main" id="{4925C013-FA92-4E65-8E1C-5EBC82665393}"/>
              </a:ext>
            </a:extLst>
          </p:cNvPr>
          <p:cNvSpPr>
            <a:spLocks noGrp="1" noChangeArrowheads="1"/>
          </p:cNvSpPr>
          <p:nvPr>
            <p:ph type="title"/>
            <p:custDataLst>
              <p:tags r:id="rId1"/>
            </p:custDataLst>
          </p:nvPr>
        </p:nvSpPr>
        <p:spPr/>
        <p:txBody>
          <a:bodyPr/>
          <a:lstStyle/>
          <a:p>
            <a:r>
              <a:rPr lang="fr-BE" altLang="fr-FR"/>
              <a:t>Les pistes connues et en construction</a:t>
            </a:r>
          </a:p>
        </p:txBody>
      </p:sp>
      <p:sp>
        <p:nvSpPr>
          <p:cNvPr id="69635" name="Espace réservé du contenu 2">
            <a:extLst>
              <a:ext uri="{FF2B5EF4-FFF2-40B4-BE49-F238E27FC236}">
                <a16:creationId xmlns:a16="http://schemas.microsoft.com/office/drawing/2014/main" id="{84AC59D4-0A9B-462A-B3FE-EDF53DAE6DA3}"/>
              </a:ext>
            </a:extLst>
          </p:cNvPr>
          <p:cNvSpPr>
            <a:spLocks noGrp="1" noChangeArrowheads="1"/>
          </p:cNvSpPr>
          <p:nvPr>
            <p:ph idx="1"/>
            <p:custDataLst>
              <p:tags r:id="rId2"/>
            </p:custDataLst>
          </p:nvPr>
        </p:nvSpPr>
        <p:spPr>
          <a:xfrm>
            <a:off x="179512" y="1600200"/>
            <a:ext cx="8964488" cy="4525963"/>
          </a:xfrm>
        </p:spPr>
        <p:txBody>
          <a:bodyPr/>
          <a:lstStyle/>
          <a:p>
            <a:r>
              <a:rPr lang="fr-BE" altLang="fr-FR" dirty="0"/>
              <a:t>Réseau</a:t>
            </a:r>
          </a:p>
          <a:p>
            <a:r>
              <a:rPr lang="fr-BE" altLang="fr-FR" dirty="0"/>
              <a:t>Housing-First</a:t>
            </a:r>
          </a:p>
          <a:p>
            <a:r>
              <a:rPr lang="fr-BE" altLang="fr-FR" dirty="0"/>
              <a:t>Prévention à la chronicisation à l’</a:t>
            </a:r>
            <a:r>
              <a:rPr lang="fr-BE" altLang="fr-FR" dirty="0" err="1"/>
              <a:t>asphaltisation</a:t>
            </a:r>
            <a:endParaRPr lang="fr-BE" altLang="fr-FR" dirty="0"/>
          </a:p>
          <a:p>
            <a:r>
              <a:rPr lang="fr-BE" altLang="fr-FR" dirty="0">
                <a:solidFill>
                  <a:schemeClr val="bg1"/>
                </a:solidFill>
              </a:rPr>
              <a:t>des impacts encore mal perçus</a:t>
            </a:r>
          </a:p>
          <a:p>
            <a:r>
              <a:rPr lang="fr-BE" altLang="fr-FR" dirty="0">
                <a:solidFill>
                  <a:schemeClr val="bg1"/>
                </a:solidFill>
              </a:rPr>
              <a:t>de l’urgence sociale à la réponse structurel</a:t>
            </a:r>
          </a:p>
          <a:p>
            <a:pPr lvl="1"/>
            <a:r>
              <a:rPr lang="fr-BE" altLang="fr-FR" dirty="0">
                <a:solidFill>
                  <a:schemeClr val="bg1"/>
                </a:solidFill>
              </a:rPr>
              <a:t>Fin du S-A</a:t>
            </a:r>
          </a:p>
          <a:p>
            <a:pPr lvl="1"/>
            <a:r>
              <a:rPr lang="fr-BE" altLang="fr-FR" dirty="0">
                <a:solidFill>
                  <a:schemeClr val="bg1"/>
                </a:solidFill>
              </a:rPr>
              <a:t>Dénombrement</a:t>
            </a:r>
          </a:p>
          <a:p>
            <a:endParaRPr lang="fr-BE" altLang="fr-F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a:extLst>
              <a:ext uri="{FF2B5EF4-FFF2-40B4-BE49-F238E27FC236}">
                <a16:creationId xmlns:a16="http://schemas.microsoft.com/office/drawing/2014/main" id="{814ABA65-D375-4690-99F0-564B6A083C11}"/>
              </a:ext>
            </a:extLst>
          </p:cNvPr>
          <p:cNvSpPr>
            <a:spLocks noGrp="1" noChangeArrowheads="1"/>
          </p:cNvSpPr>
          <p:nvPr>
            <p:ph type="title"/>
            <p:custDataLst>
              <p:tags r:id="rId1"/>
            </p:custDataLst>
          </p:nvPr>
        </p:nvSpPr>
        <p:spPr/>
        <p:txBody>
          <a:bodyPr/>
          <a:lstStyle/>
          <a:p>
            <a:r>
              <a:rPr lang="fr-BE" altLang="fr-FR" dirty="0"/>
              <a:t>Housing-First</a:t>
            </a:r>
          </a:p>
        </p:txBody>
      </p:sp>
      <p:sp>
        <p:nvSpPr>
          <p:cNvPr id="70659" name="Espace réservé du contenu 2">
            <a:extLst>
              <a:ext uri="{FF2B5EF4-FFF2-40B4-BE49-F238E27FC236}">
                <a16:creationId xmlns:a16="http://schemas.microsoft.com/office/drawing/2014/main" id="{4E33322D-B674-4A58-9DC8-3C132467D56C}"/>
              </a:ext>
            </a:extLst>
          </p:cNvPr>
          <p:cNvSpPr>
            <a:spLocks noGrp="1" noChangeArrowheads="1"/>
          </p:cNvSpPr>
          <p:nvPr>
            <p:ph idx="1"/>
            <p:custDataLst>
              <p:tags r:id="rId2"/>
            </p:custDataLst>
          </p:nvPr>
        </p:nvSpPr>
        <p:spPr/>
        <p:txBody>
          <a:bodyPr/>
          <a:lstStyle/>
          <a:p>
            <a:endParaRPr lang="fr-BE" altLang="fr-FR"/>
          </a:p>
        </p:txBody>
      </p:sp>
      <p:pic>
        <p:nvPicPr>
          <p:cNvPr id="70660" name="Image 1">
            <a:extLst>
              <a:ext uri="{FF2B5EF4-FFF2-40B4-BE49-F238E27FC236}">
                <a16:creationId xmlns:a16="http://schemas.microsoft.com/office/drawing/2014/main" id="{34385293-3B99-4B32-9A85-F8CEC48FFFB5}"/>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485775" y="1585913"/>
            <a:ext cx="817245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1">
            <a:extLst>
              <a:ext uri="{FF2B5EF4-FFF2-40B4-BE49-F238E27FC236}">
                <a16:creationId xmlns:a16="http://schemas.microsoft.com/office/drawing/2014/main" id="{65441647-67B1-489D-BEEE-B1E0B99F91BB}"/>
              </a:ext>
            </a:extLst>
          </p:cNvPr>
          <p:cNvSpPr txBox="1">
            <a:spLocks noChangeArrowheads="1"/>
          </p:cNvSpPr>
          <p:nvPr>
            <p:custDataLst>
              <p:tags r:id="rId4"/>
            </p:custDataLst>
          </p:nvPr>
        </p:nvSpPr>
        <p:spPr bwMode="auto">
          <a:xfrm>
            <a:off x="457200" y="1431925"/>
            <a:ext cx="3168352"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fr-BE" altLang="fr-FR" sz="3600" dirty="0">
                <a:solidFill>
                  <a:schemeClr val="bg1"/>
                </a:solidFill>
              </a:rPr>
              <a:t>Modèle actuel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a:extLst>
              <a:ext uri="{FF2B5EF4-FFF2-40B4-BE49-F238E27FC236}">
                <a16:creationId xmlns:a16="http://schemas.microsoft.com/office/drawing/2014/main" id="{F8AC6C19-2AE7-4AF9-9695-9B06FFC2BFD7}"/>
              </a:ext>
            </a:extLst>
          </p:cNvPr>
          <p:cNvSpPr>
            <a:spLocks noGrp="1" noChangeArrowheads="1"/>
          </p:cNvSpPr>
          <p:nvPr>
            <p:ph type="title"/>
            <p:custDataLst>
              <p:tags r:id="rId1"/>
            </p:custDataLst>
          </p:nvPr>
        </p:nvSpPr>
        <p:spPr/>
        <p:txBody>
          <a:bodyPr/>
          <a:lstStyle/>
          <a:p>
            <a:r>
              <a:rPr lang="fr-BE" altLang="fr-FR"/>
              <a:t>Housing First</a:t>
            </a:r>
          </a:p>
        </p:txBody>
      </p:sp>
      <p:pic>
        <p:nvPicPr>
          <p:cNvPr id="71683" name="Image 2">
            <a:extLst>
              <a:ext uri="{FF2B5EF4-FFF2-40B4-BE49-F238E27FC236}">
                <a16:creationId xmlns:a16="http://schemas.microsoft.com/office/drawing/2014/main" id="{F63087FB-3864-401A-9BAA-C4D67F177B43}"/>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0" y="1874838"/>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a:extLst>
              <a:ext uri="{FF2B5EF4-FFF2-40B4-BE49-F238E27FC236}">
                <a16:creationId xmlns:a16="http://schemas.microsoft.com/office/drawing/2014/main" id="{4A6A586E-E729-4048-B89A-EFDA18B98FF8}"/>
              </a:ext>
            </a:extLst>
          </p:cNvPr>
          <p:cNvSpPr>
            <a:spLocks noGrp="1" noChangeArrowheads="1"/>
          </p:cNvSpPr>
          <p:nvPr>
            <p:ph type="ctrTitle"/>
            <p:custDataLst>
              <p:tags r:id="rId1"/>
            </p:custDataLst>
          </p:nvPr>
        </p:nvSpPr>
        <p:spPr/>
        <p:txBody>
          <a:bodyPr/>
          <a:lstStyle/>
          <a:p>
            <a:endParaRPr lang="fr-BE" altLang="fr-FR"/>
          </a:p>
        </p:txBody>
      </p:sp>
      <p:sp>
        <p:nvSpPr>
          <p:cNvPr id="72707" name="Sous-titre 2">
            <a:extLst>
              <a:ext uri="{FF2B5EF4-FFF2-40B4-BE49-F238E27FC236}">
                <a16:creationId xmlns:a16="http://schemas.microsoft.com/office/drawing/2014/main" id="{7EED670D-FC7A-43DD-B032-E9A989A7392C}"/>
              </a:ext>
            </a:extLst>
          </p:cNvPr>
          <p:cNvSpPr>
            <a:spLocks noGrp="1" noChangeArrowheads="1"/>
          </p:cNvSpPr>
          <p:nvPr>
            <p:ph type="subTitle" idx="1"/>
            <p:custDataLst>
              <p:tags r:id="rId2"/>
            </p:custDataLst>
          </p:nvPr>
        </p:nvSpPr>
        <p:spPr/>
        <p:txBody>
          <a:bodyPr/>
          <a:lstStyle/>
          <a:p>
            <a:endParaRPr lang="fr-BE" altLang="fr-FR"/>
          </a:p>
        </p:txBody>
      </p:sp>
      <p:pic>
        <p:nvPicPr>
          <p:cNvPr id="72708" name="Image 3">
            <a:extLst>
              <a:ext uri="{FF2B5EF4-FFF2-40B4-BE49-F238E27FC236}">
                <a16:creationId xmlns:a16="http://schemas.microsoft.com/office/drawing/2014/main" id="{A0063D18-53E4-405C-B11A-AE55B28D96C7}"/>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79388" y="577850"/>
            <a:ext cx="847725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98E2E-079A-4CF9-89C5-19C9E813E4D7}"/>
              </a:ext>
            </a:extLst>
          </p:cNvPr>
          <p:cNvSpPr>
            <a:spLocks noGrp="1"/>
          </p:cNvSpPr>
          <p:nvPr>
            <p:ph type="title"/>
            <p:custDataLst>
              <p:tags r:id="rId1"/>
            </p:custDataLst>
          </p:nvPr>
        </p:nvSpPr>
        <p:spPr/>
        <p:txBody>
          <a:bodyPr>
            <a:normAutofit fontScale="90000"/>
          </a:bodyPr>
          <a:lstStyle/>
          <a:p>
            <a:pPr>
              <a:defRPr/>
            </a:pPr>
            <a:r>
              <a:rPr lang="fr-BE" dirty="0"/>
              <a:t>Le Housing-First Namurois après six ans d’existence c’est…</a:t>
            </a:r>
          </a:p>
        </p:txBody>
      </p:sp>
      <p:graphicFrame>
        <p:nvGraphicFramePr>
          <p:cNvPr id="4" name="Espace réservé du contenu 3">
            <a:extLst>
              <a:ext uri="{FF2B5EF4-FFF2-40B4-BE49-F238E27FC236}">
                <a16:creationId xmlns:a16="http://schemas.microsoft.com/office/drawing/2014/main" id="{33261F90-F64E-4D39-962E-BF1BAD953C40}"/>
              </a:ext>
            </a:extLst>
          </p:cNvPr>
          <p:cNvGraphicFramePr>
            <a:graphicFrameLocks noGrp="1"/>
          </p:cNvGraphicFramePr>
          <p:nvPr>
            <p:ph idx="1"/>
            <p:custDataLst>
              <p:tags r:id="rId2"/>
            </p:custDataLst>
            <p:extLst>
              <p:ext uri="{D42A27DB-BD31-4B8C-83A1-F6EECF244321}">
                <p14:modId xmlns:p14="http://schemas.microsoft.com/office/powerpoint/2010/main" val="308294215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3731" name="Espace réservé du numéro de diapositive 2">
            <a:extLst>
              <a:ext uri="{FF2B5EF4-FFF2-40B4-BE49-F238E27FC236}">
                <a16:creationId xmlns:a16="http://schemas.microsoft.com/office/drawing/2014/main" id="{4F0B9096-D714-4ED7-9919-8486AC7278B7}"/>
              </a:ext>
            </a:extLst>
          </p:cNvPr>
          <p:cNvSpPr>
            <a:spLocks noGrp="1"/>
          </p:cNvSpPr>
          <p:nvPr>
            <p:ph type="sldNum" sz="quarter" idx="12"/>
            <p:custDataLst>
              <p:tags r:id="rId3"/>
            </p:custDataLst>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CF34B45-2105-4148-9BB8-681331D0EC34}" type="slidenum">
              <a:rPr lang="en-US" altLang="fr-FR" sz="1400"/>
              <a:pPr>
                <a:spcBef>
                  <a:spcPct val="0"/>
                </a:spcBef>
                <a:buFontTx/>
                <a:buNone/>
              </a:pPr>
              <a:t>68</a:t>
            </a:fld>
            <a:endParaRPr lang="en-US" altLang="fr-FR" sz="1400"/>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a:extLst>
              <a:ext uri="{FF2B5EF4-FFF2-40B4-BE49-F238E27FC236}">
                <a16:creationId xmlns:a16="http://schemas.microsoft.com/office/drawing/2014/main" id="{771F7634-3B31-4785-8033-FD6ACDEDB565}"/>
              </a:ext>
            </a:extLst>
          </p:cNvPr>
          <p:cNvSpPr>
            <a:spLocks noGrp="1" noChangeArrowheads="1"/>
          </p:cNvSpPr>
          <p:nvPr>
            <p:ph type="title"/>
            <p:custDataLst>
              <p:tags r:id="rId1"/>
            </p:custDataLst>
          </p:nvPr>
        </p:nvSpPr>
        <p:spPr>
          <a:xfrm>
            <a:off x="468313" y="0"/>
            <a:ext cx="8229600" cy="1143000"/>
          </a:xfrm>
        </p:spPr>
        <p:txBody>
          <a:bodyPr/>
          <a:lstStyle/>
          <a:p>
            <a:r>
              <a:rPr lang="fr-BE" altLang="fr-FR"/>
              <a:t>A Namur…</a:t>
            </a:r>
          </a:p>
        </p:txBody>
      </p:sp>
      <p:sp>
        <p:nvSpPr>
          <p:cNvPr id="74755" name="Espace réservé du contenu 2">
            <a:extLst>
              <a:ext uri="{FF2B5EF4-FFF2-40B4-BE49-F238E27FC236}">
                <a16:creationId xmlns:a16="http://schemas.microsoft.com/office/drawing/2014/main" id="{559E3E58-500C-4056-8B6F-050DB45C4E90}"/>
              </a:ext>
            </a:extLst>
          </p:cNvPr>
          <p:cNvSpPr>
            <a:spLocks noGrp="1" noChangeArrowheads="1"/>
          </p:cNvSpPr>
          <p:nvPr>
            <p:ph idx="1"/>
            <p:custDataLst>
              <p:tags r:id="rId2"/>
            </p:custDataLst>
          </p:nvPr>
        </p:nvSpPr>
        <p:spPr>
          <a:xfrm>
            <a:off x="611560" y="1556792"/>
            <a:ext cx="8229600" cy="3960440"/>
          </a:xfrm>
        </p:spPr>
        <p:txBody>
          <a:bodyPr/>
          <a:lstStyle/>
          <a:p>
            <a:pPr marL="0" indent="0">
              <a:buFontTx/>
              <a:buNone/>
            </a:pPr>
            <a:r>
              <a:rPr lang="fr-BE" altLang="fr-FR" sz="2000" dirty="0"/>
              <a:t>- </a:t>
            </a:r>
            <a:r>
              <a:rPr lang="fr-BE" altLang="fr-FR" sz="2000" b="1" dirty="0">
                <a:effectLst>
                  <a:outerShdw blurRad="38100" dist="38100" dir="2700000" algn="tl">
                    <a:srgbClr val="000000">
                      <a:alpha val="43137"/>
                    </a:srgbClr>
                  </a:outerShdw>
                </a:effectLst>
              </a:rPr>
              <a:t>786</a:t>
            </a:r>
            <a:r>
              <a:rPr lang="fr-BE" altLang="fr-FR" sz="2000" dirty="0"/>
              <a:t> (contre 613 en 2017) </a:t>
            </a:r>
            <a:r>
              <a:rPr lang="fr-BE" altLang="fr-FR" sz="2000" dirty="0">
                <a:effectLst>
                  <a:outerShdw blurRad="38100" dist="38100" dir="2700000" algn="tl">
                    <a:srgbClr val="000000">
                      <a:alpha val="43137"/>
                    </a:srgbClr>
                  </a:outerShdw>
                </a:effectLst>
              </a:rPr>
              <a:t>personnes différentes</a:t>
            </a:r>
            <a:r>
              <a:rPr lang="fr-BE" altLang="fr-FR" sz="2000" dirty="0">
                <a:solidFill>
                  <a:srgbClr val="FFFF00"/>
                </a:solidFill>
              </a:rPr>
              <a:t> </a:t>
            </a:r>
            <a:r>
              <a:rPr lang="fr-BE" altLang="fr-FR" sz="2000" dirty="0"/>
              <a:t>qui ont transité par l’abri de nuit pour un total de </a:t>
            </a:r>
            <a:r>
              <a:rPr lang="fr-BE" altLang="fr-FR" sz="2000" b="1" dirty="0">
                <a:effectLst>
                  <a:outerShdw blurRad="38100" dist="38100" dir="2700000" algn="tl">
                    <a:srgbClr val="000000">
                      <a:alpha val="43137"/>
                    </a:srgbClr>
                  </a:outerShdw>
                </a:effectLst>
              </a:rPr>
              <a:t>11.090 nuitées</a:t>
            </a:r>
            <a:r>
              <a:rPr lang="fr-BE" altLang="fr-FR" sz="2000" dirty="0"/>
              <a:t>;</a:t>
            </a:r>
          </a:p>
          <a:p>
            <a:pPr marL="0" indent="0" algn="just">
              <a:buFontTx/>
              <a:buNone/>
            </a:pPr>
            <a:r>
              <a:rPr lang="fr-BE" altLang="fr-FR" sz="2000" dirty="0"/>
              <a:t>- </a:t>
            </a:r>
            <a:r>
              <a:rPr lang="fr-BE" altLang="fr-FR" sz="2000" b="1" dirty="0">
                <a:effectLst>
                  <a:outerShdw blurRad="38100" dist="38100" dir="2700000" algn="tl">
                    <a:srgbClr val="000000">
                      <a:alpha val="43137"/>
                    </a:srgbClr>
                  </a:outerShdw>
                </a:effectLst>
              </a:rPr>
              <a:t>1.017</a:t>
            </a:r>
            <a:r>
              <a:rPr lang="fr-BE" altLang="fr-FR" sz="2000" dirty="0"/>
              <a:t> personnes différentes ont été rencontrées au Relais Santé (contre 901 personnes en 2019) &gt;&gt;&gt; 22% de </a:t>
            </a:r>
            <a:r>
              <a:rPr lang="fr-BE" altLang="fr-FR" sz="2800" dirty="0">
                <a:sym typeface="Webdings" panose="05030102010509060703" pitchFamily="18" charset="2"/>
              </a:rPr>
              <a:t></a:t>
            </a:r>
            <a:r>
              <a:rPr lang="fr-BE" altLang="fr-FR" sz="2000" dirty="0"/>
              <a:t>. </a:t>
            </a:r>
          </a:p>
          <a:p>
            <a:pPr algn="just">
              <a:buFontTx/>
              <a:buChar char="-"/>
            </a:pPr>
            <a:r>
              <a:rPr lang="fr-BE" altLang="fr-FR" sz="2000" b="1" dirty="0">
                <a:solidFill>
                  <a:schemeClr val="bg1"/>
                </a:solidFill>
                <a:effectLst>
                  <a:outerShdw blurRad="38100" dist="38100" dir="2700000" algn="tl">
                    <a:srgbClr val="000000">
                      <a:alpha val="43137"/>
                    </a:srgbClr>
                  </a:outerShdw>
                </a:effectLst>
              </a:rPr>
              <a:t>983</a:t>
            </a:r>
            <a:r>
              <a:rPr lang="fr-BE" altLang="fr-FR" sz="2000" dirty="0">
                <a:solidFill>
                  <a:schemeClr val="bg1"/>
                </a:solidFill>
              </a:rPr>
              <a:t> personnes différentes ont été rencontrées par le service Salamandre (contre 768 en 2019).</a:t>
            </a:r>
          </a:p>
          <a:p>
            <a:pPr algn="just">
              <a:buFontTx/>
              <a:buChar char="-"/>
            </a:pPr>
            <a:r>
              <a:rPr lang="fr-BE" altLang="fr-FR" sz="2000" dirty="0">
                <a:solidFill>
                  <a:schemeClr val="bg1"/>
                </a:solidFill>
              </a:rPr>
              <a:t>Le </a:t>
            </a:r>
            <a:r>
              <a:rPr lang="fr-BE" altLang="fr-FR" sz="2000" b="1" dirty="0">
                <a:solidFill>
                  <a:schemeClr val="bg1"/>
                </a:solidFill>
                <a:effectLst>
                  <a:outerShdw blurRad="38100" dist="38100" dir="2700000" algn="tl">
                    <a:srgbClr val="000000">
                      <a:alpha val="43137"/>
                    </a:srgbClr>
                  </a:outerShdw>
                </a:effectLst>
              </a:rPr>
              <a:t>Dispositif d’Urgence Sociale</a:t>
            </a:r>
            <a:r>
              <a:rPr lang="fr-BE" altLang="fr-FR" sz="2000" dirty="0">
                <a:solidFill>
                  <a:schemeClr val="bg1"/>
                </a:solidFill>
              </a:rPr>
              <a:t> c’est 5020 interventions (14/J).</a:t>
            </a:r>
          </a:p>
          <a:p>
            <a:pPr algn="just">
              <a:buFontTx/>
              <a:buChar char="-"/>
            </a:pPr>
            <a:r>
              <a:rPr lang="fr-BE" altLang="fr-FR" sz="2000" dirty="0">
                <a:solidFill>
                  <a:schemeClr val="bg1"/>
                </a:solidFill>
              </a:rPr>
              <a:t>Le</a:t>
            </a:r>
            <a:r>
              <a:rPr lang="fr-BE" altLang="fr-FR" sz="2000" b="1" dirty="0">
                <a:solidFill>
                  <a:schemeClr val="bg1"/>
                </a:solidFill>
                <a:effectLst>
                  <a:outerShdw blurRad="38100" dist="38100" dir="2700000" algn="tl">
                    <a:srgbClr val="000000">
                      <a:alpha val="43137"/>
                    </a:srgbClr>
                  </a:outerShdw>
                </a:effectLst>
              </a:rPr>
              <a:t> travail de rue </a:t>
            </a:r>
            <a:r>
              <a:rPr lang="fr-BE" altLang="fr-FR" sz="2000" dirty="0">
                <a:solidFill>
                  <a:schemeClr val="bg1"/>
                </a:solidFill>
              </a:rPr>
              <a:t>c’est 5405 interventions.</a:t>
            </a:r>
          </a:p>
          <a:p>
            <a:pPr algn="just">
              <a:buFontTx/>
              <a:buChar char="-"/>
            </a:pPr>
            <a:endParaRPr lang="fr-BE" altLang="fr-FR" sz="2000" dirty="0">
              <a:solidFill>
                <a:schemeClr val="bg1"/>
              </a:solidFill>
            </a:endParaRPr>
          </a:p>
          <a:p>
            <a:pPr algn="just">
              <a:buFontTx/>
              <a:buChar char="-"/>
            </a:pPr>
            <a:endParaRPr lang="fr-BE" altLang="fr-FR" sz="2000" b="1" dirty="0">
              <a:effectLst>
                <a:outerShdw blurRad="38100" dist="38100" dir="2700000" algn="tl">
                  <a:srgbClr val="000000">
                    <a:alpha val="43137"/>
                  </a:srgbClr>
                </a:outerShdw>
              </a:effectLst>
            </a:endParaRPr>
          </a:p>
          <a:p>
            <a:pPr algn="just">
              <a:buFontTx/>
              <a:buChar char="-"/>
            </a:pPr>
            <a:endParaRPr lang="fr-BE" altLang="fr-FR" sz="2000" dirty="0"/>
          </a:p>
          <a:p>
            <a:pPr algn="just">
              <a:buFontTx/>
              <a:buChar char="-"/>
            </a:pPr>
            <a:endParaRPr lang="fr-BE" altLang="fr-FR" sz="2000" dirty="0"/>
          </a:p>
        </p:txBody>
      </p:sp>
      <p:graphicFrame>
        <p:nvGraphicFramePr>
          <p:cNvPr id="2" name="Tableau 1">
            <a:extLst>
              <a:ext uri="{FF2B5EF4-FFF2-40B4-BE49-F238E27FC236}">
                <a16:creationId xmlns:a16="http://schemas.microsoft.com/office/drawing/2014/main" id="{0710D767-F4CC-48F9-880A-47B43428E2F6}"/>
              </a:ext>
            </a:extLst>
          </p:cNvPr>
          <p:cNvGraphicFramePr>
            <a:graphicFrameLocks noGrp="1"/>
          </p:cNvGraphicFramePr>
          <p:nvPr>
            <p:custDataLst>
              <p:tags r:id="rId3"/>
            </p:custDataLst>
            <p:extLst>
              <p:ext uri="{D42A27DB-BD31-4B8C-83A1-F6EECF244321}">
                <p14:modId xmlns:p14="http://schemas.microsoft.com/office/powerpoint/2010/main" val="287648704"/>
              </p:ext>
            </p:extLst>
          </p:nvPr>
        </p:nvGraphicFramePr>
        <p:xfrm>
          <a:off x="1979712" y="4869160"/>
          <a:ext cx="6933456" cy="1562470"/>
        </p:xfrm>
        <a:graphic>
          <a:graphicData uri="http://schemas.openxmlformats.org/drawingml/2006/table">
            <a:tbl>
              <a:tblPr>
                <a:tableStyleId>{5C22544A-7EE6-4342-B048-85BDC9FD1C3A}</a:tableStyleId>
              </a:tblPr>
              <a:tblGrid>
                <a:gridCol w="2969666">
                  <a:extLst>
                    <a:ext uri="{9D8B030D-6E8A-4147-A177-3AD203B41FA5}">
                      <a16:colId xmlns:a16="http://schemas.microsoft.com/office/drawing/2014/main" val="652594616"/>
                    </a:ext>
                  </a:extLst>
                </a:gridCol>
                <a:gridCol w="3963790">
                  <a:extLst>
                    <a:ext uri="{9D8B030D-6E8A-4147-A177-3AD203B41FA5}">
                      <a16:colId xmlns:a16="http://schemas.microsoft.com/office/drawing/2014/main" val="1818681761"/>
                    </a:ext>
                  </a:extLst>
                </a:gridCol>
              </a:tblGrid>
              <a:tr h="312494">
                <a:tc>
                  <a:txBody>
                    <a:bodyPr/>
                    <a:lstStyle/>
                    <a:p>
                      <a:pPr algn="ctr" fontAlgn="ctr"/>
                      <a:r>
                        <a:rPr lang="fr-BE" sz="1200" b="1" i="0" u="none" strike="noStrike" dirty="0">
                          <a:effectLst/>
                        </a:rPr>
                        <a:t>Action Logement</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941</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88940428"/>
                  </a:ext>
                </a:extLst>
              </a:tr>
              <a:tr h="312494">
                <a:tc>
                  <a:txBody>
                    <a:bodyPr/>
                    <a:lstStyle/>
                    <a:p>
                      <a:pPr algn="ctr" fontAlgn="ctr"/>
                      <a:r>
                        <a:rPr lang="fr-BE" sz="1200" b="1" i="0" u="none" strike="noStrike" dirty="0">
                          <a:effectLst/>
                        </a:rPr>
                        <a:t>CHR</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2018</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95688796"/>
                  </a:ext>
                </a:extLst>
              </a:tr>
              <a:tr h="312494">
                <a:tc>
                  <a:txBody>
                    <a:bodyPr/>
                    <a:lstStyle/>
                    <a:p>
                      <a:pPr algn="ctr" fontAlgn="ctr"/>
                      <a:r>
                        <a:rPr lang="fr-BE" sz="1200" b="1" i="0" u="none" strike="noStrike">
                          <a:effectLst/>
                        </a:rPr>
                        <a:t>La Ruche</a:t>
                      </a:r>
                      <a:endParaRPr lang="fr-BE"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1076</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2559761"/>
                  </a:ext>
                </a:extLst>
              </a:tr>
              <a:tr h="312494">
                <a:tc>
                  <a:txBody>
                    <a:bodyPr/>
                    <a:lstStyle/>
                    <a:p>
                      <a:pPr algn="ctr" fontAlgn="ctr"/>
                      <a:r>
                        <a:rPr lang="fr-BE" sz="1200" b="1" i="0" u="none" strike="noStrike" dirty="0">
                          <a:effectLst/>
                        </a:rPr>
                        <a:t>Post-Hébergement</a:t>
                      </a:r>
                      <a:endParaRPr lang="fr-BE" sz="12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1882</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65396534"/>
                  </a:ext>
                </a:extLst>
              </a:tr>
              <a:tr h="312494">
                <a:tc>
                  <a:txBody>
                    <a:bodyPr/>
                    <a:lstStyle/>
                    <a:p>
                      <a:pPr algn="ctr" fontAlgn="ctr"/>
                      <a:r>
                        <a:rPr lang="fr-BE" sz="1200" b="1" i="0" u="none" strike="noStrike">
                          <a:effectLst/>
                        </a:rPr>
                        <a:t>Restos du cœur</a:t>
                      </a:r>
                      <a:endParaRPr lang="fr-BE" sz="12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fr-BE" sz="1200" b="1" i="0" u="none" strike="noStrike" dirty="0">
                          <a:effectLst/>
                        </a:rPr>
                        <a:t>23731</a:t>
                      </a:r>
                      <a:endParaRPr lang="fr-BE" sz="12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320885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BBB2B517-97BC-409E-B31F-2543BAF8C63A}"/>
              </a:ext>
            </a:extLst>
          </p:cNvPr>
          <p:cNvSpPr>
            <a:spLocks noGrp="1" noChangeArrowheads="1"/>
          </p:cNvSpPr>
          <p:nvPr>
            <p:ph type="body" idx="1"/>
            <p:custDataLst>
              <p:tags r:id="rId1"/>
            </p:custDataLst>
          </p:nvPr>
        </p:nvSpPr>
        <p:spPr>
          <a:xfrm>
            <a:off x="390525" y="908720"/>
            <a:ext cx="8362950" cy="4525962"/>
          </a:xfrm>
        </p:spPr>
        <p:txBody>
          <a:bodyPr/>
          <a:lstStyle/>
          <a:p>
            <a:pPr marL="0" indent="0" eaLnBrk="1" hangingPunct="1">
              <a:buFontTx/>
              <a:buNone/>
              <a:defRPr/>
            </a:pPr>
            <a:r>
              <a:rPr lang="fr-BE" altLang="fr-FR" dirty="0"/>
              <a:t>2. Le taux de risque de pauvreté de la</a:t>
            </a:r>
          </a:p>
          <a:p>
            <a:pPr marL="0" indent="0" algn="r" eaLnBrk="1" hangingPunct="1">
              <a:buFontTx/>
              <a:buNone/>
              <a:defRPr/>
            </a:pPr>
            <a:r>
              <a:rPr lang="fr-BE" altLang="fr-FR" dirty="0"/>
              <a:t> population belge ? </a:t>
            </a:r>
          </a:p>
          <a:p>
            <a:pPr eaLnBrk="1" hangingPunct="1">
              <a:defRPr/>
            </a:pPr>
            <a:endParaRPr lang="fr-BE" altLang="fr-FR" dirty="0"/>
          </a:p>
          <a:p>
            <a:pPr algn="ctr" eaLnBrk="1" hangingPunct="1">
              <a:buFont typeface="Wingdings" panose="05000000000000000000" pitchFamily="2" charset="2"/>
              <a:buChar char="q"/>
              <a:defRPr/>
            </a:pPr>
            <a:r>
              <a:rPr lang="fr-BE" altLang="fr-FR" dirty="0"/>
              <a:t>    16% </a:t>
            </a:r>
          </a:p>
          <a:p>
            <a:pPr algn="ctr" eaLnBrk="1" hangingPunct="1">
              <a:buFont typeface="Wingdings" panose="05000000000000000000" pitchFamily="2" charset="2"/>
              <a:buChar char="q"/>
              <a:defRPr/>
            </a:pPr>
            <a:r>
              <a:rPr lang="fr-BE" altLang="fr-FR" dirty="0"/>
              <a:t>    14%</a:t>
            </a:r>
          </a:p>
          <a:p>
            <a:pPr algn="ctr" eaLnBrk="1" hangingPunct="1">
              <a:buFont typeface="Wingdings" panose="05000000000000000000" pitchFamily="2" charset="2"/>
              <a:buChar char="q"/>
              <a:defRPr/>
            </a:pPr>
            <a:r>
              <a:rPr lang="fr-BE" altLang="fr-FR" dirty="0"/>
              <a:t>    19%</a:t>
            </a:r>
            <a:endParaRPr lang="fr-FR" alt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1">
            <a:extLst>
              <a:ext uri="{FF2B5EF4-FFF2-40B4-BE49-F238E27FC236}">
                <a16:creationId xmlns:a16="http://schemas.microsoft.com/office/drawing/2014/main" id="{C968CFBA-232F-448D-891D-8FA916BE3E86}"/>
              </a:ext>
            </a:extLst>
          </p:cNvPr>
          <p:cNvSpPr>
            <a:spLocks noGrp="1" noChangeArrowheads="1"/>
          </p:cNvSpPr>
          <p:nvPr>
            <p:ph type="title"/>
            <p:custDataLst>
              <p:tags r:id="rId1"/>
            </p:custDataLst>
          </p:nvPr>
        </p:nvSpPr>
        <p:spPr/>
        <p:txBody>
          <a:bodyPr/>
          <a:lstStyle/>
          <a:p>
            <a:r>
              <a:rPr lang="fr-BE" altLang="fr-FR"/>
              <a:t>A Namur au fait…</a:t>
            </a:r>
          </a:p>
        </p:txBody>
      </p:sp>
      <p:sp>
        <p:nvSpPr>
          <p:cNvPr id="76803" name="Espace réservé du contenu 2">
            <a:extLst>
              <a:ext uri="{FF2B5EF4-FFF2-40B4-BE49-F238E27FC236}">
                <a16:creationId xmlns:a16="http://schemas.microsoft.com/office/drawing/2014/main" id="{3D07A644-9188-401C-B1CD-D1F36B9CA255}"/>
              </a:ext>
            </a:extLst>
          </p:cNvPr>
          <p:cNvSpPr>
            <a:spLocks noGrp="1" noChangeArrowheads="1"/>
          </p:cNvSpPr>
          <p:nvPr>
            <p:ph idx="1"/>
            <p:custDataLst>
              <p:tags r:id="rId2"/>
            </p:custDataLst>
          </p:nvPr>
        </p:nvSpPr>
        <p:spPr>
          <a:xfrm>
            <a:off x="683568" y="2538029"/>
            <a:ext cx="8229600" cy="2808312"/>
          </a:xfrm>
        </p:spPr>
        <p:txBody>
          <a:bodyPr/>
          <a:lstStyle/>
          <a:p>
            <a:r>
              <a:rPr lang="fr-BE" altLang="fr-FR" dirty="0">
                <a:solidFill>
                  <a:schemeClr val="bg1"/>
                </a:solidFill>
              </a:rPr>
              <a:t>Près de 400 institutions </a:t>
            </a:r>
          </a:p>
          <a:p>
            <a:r>
              <a:rPr lang="fr-BE" altLang="fr-FR" dirty="0">
                <a:solidFill>
                  <a:schemeClr val="bg1"/>
                </a:solidFill>
              </a:rPr>
              <a:t>Près de 127 en matière de lutte contre la précarité</a:t>
            </a:r>
          </a:p>
          <a:p>
            <a:r>
              <a:rPr lang="fr-BE" altLang="fr-FR" dirty="0">
                <a:solidFill>
                  <a:schemeClr val="bg1"/>
                </a:solidFill>
              </a:rPr>
              <a:t>37 partenaires du RSUN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re 1">
            <a:extLst>
              <a:ext uri="{FF2B5EF4-FFF2-40B4-BE49-F238E27FC236}">
                <a16:creationId xmlns:a16="http://schemas.microsoft.com/office/drawing/2014/main" id="{5145FF7A-E84D-43F4-8FA5-8B15F94FA9D7}"/>
              </a:ext>
            </a:extLst>
          </p:cNvPr>
          <p:cNvSpPr>
            <a:spLocks noGrp="1" noChangeArrowheads="1"/>
          </p:cNvSpPr>
          <p:nvPr>
            <p:ph type="title"/>
            <p:custDataLst>
              <p:tags r:id="rId1"/>
            </p:custDataLst>
          </p:nvPr>
        </p:nvSpPr>
        <p:spPr>
          <a:xfrm>
            <a:off x="457200" y="188640"/>
            <a:ext cx="8229600" cy="1143000"/>
          </a:xfrm>
        </p:spPr>
        <p:txBody>
          <a:bodyPr/>
          <a:lstStyle/>
          <a:p>
            <a:r>
              <a:rPr lang="fr-BE" altLang="fr-FR" dirty="0"/>
              <a:t>RSUN</a:t>
            </a:r>
          </a:p>
        </p:txBody>
      </p:sp>
      <p:sp>
        <p:nvSpPr>
          <p:cNvPr id="3" name="Espace réservé du contenu 2">
            <a:extLst>
              <a:ext uri="{FF2B5EF4-FFF2-40B4-BE49-F238E27FC236}">
                <a16:creationId xmlns:a16="http://schemas.microsoft.com/office/drawing/2014/main" id="{F4260626-F336-4070-90BD-C2F92D891522}"/>
              </a:ext>
            </a:extLst>
          </p:cNvPr>
          <p:cNvSpPr>
            <a:spLocks noGrp="1"/>
          </p:cNvSpPr>
          <p:nvPr>
            <p:ph idx="1"/>
            <p:custDataLst>
              <p:tags r:id="rId2"/>
            </p:custDataLst>
          </p:nvPr>
        </p:nvSpPr>
        <p:spPr>
          <a:xfrm>
            <a:off x="539552" y="1166018"/>
            <a:ext cx="8229600" cy="4525963"/>
          </a:xfrm>
        </p:spPr>
        <p:txBody>
          <a:bodyPr/>
          <a:lstStyle/>
          <a:p>
            <a:pPr>
              <a:defRPr/>
            </a:pPr>
            <a:r>
              <a:rPr lang="fr-BE" sz="2000" dirty="0"/>
              <a:t>- rompre l’isolement social, </a:t>
            </a:r>
          </a:p>
          <a:p>
            <a:pPr>
              <a:defRPr/>
            </a:pPr>
            <a:r>
              <a:rPr lang="fr-BE" sz="2000" dirty="0"/>
              <a:t>- permettre une participation à la vie sociale, économique, politique   et culturelle, </a:t>
            </a:r>
          </a:p>
          <a:p>
            <a:pPr>
              <a:defRPr/>
            </a:pPr>
            <a:r>
              <a:rPr lang="fr-BE" sz="2000" dirty="0"/>
              <a:t>- promouvoir la reconnaissance sociale, </a:t>
            </a:r>
          </a:p>
          <a:p>
            <a:pPr>
              <a:defRPr/>
            </a:pPr>
            <a:r>
              <a:rPr lang="fr-BE" sz="2000" dirty="0"/>
              <a:t>- améliorer le bien-être et la qualité de vie, </a:t>
            </a:r>
          </a:p>
          <a:p>
            <a:pPr>
              <a:defRPr/>
            </a:pPr>
            <a:r>
              <a:rPr lang="fr-BE" sz="2000" dirty="0"/>
              <a:t>- favoriser l’autonomie. </a:t>
            </a:r>
          </a:p>
          <a:p>
            <a:pPr marL="0" indent="0">
              <a:buFontTx/>
              <a:buNone/>
              <a:defRPr/>
            </a:pPr>
            <a:endParaRPr lang="fr-BE" sz="2000" dirty="0">
              <a:solidFill>
                <a:schemeClr val="bg1"/>
              </a:solidFill>
            </a:endParaRPr>
          </a:p>
          <a:p>
            <a:pPr>
              <a:defRPr/>
            </a:pPr>
            <a:r>
              <a:rPr lang="fr-BE" sz="2000" dirty="0">
                <a:solidFill>
                  <a:schemeClr val="bg1"/>
                </a:solidFill>
              </a:rPr>
              <a:t>Les 4 axes de travail principaux des opérateurs locaux dont le Relais social a en charge la coordination sont : </a:t>
            </a:r>
          </a:p>
          <a:p>
            <a:pPr marL="1257300" indent="0">
              <a:buFontTx/>
              <a:buNone/>
              <a:defRPr/>
            </a:pPr>
            <a:r>
              <a:rPr lang="fr-BE" sz="2000" dirty="0">
                <a:solidFill>
                  <a:schemeClr val="bg1"/>
                </a:solidFill>
              </a:rPr>
              <a:t>-          l’accueil de jour, </a:t>
            </a:r>
          </a:p>
          <a:p>
            <a:pPr marL="1257300" indent="0">
              <a:buFontTx/>
              <a:buNone/>
              <a:defRPr/>
            </a:pPr>
            <a:r>
              <a:rPr lang="fr-BE" sz="2000" dirty="0">
                <a:solidFill>
                  <a:schemeClr val="bg1"/>
                </a:solidFill>
              </a:rPr>
              <a:t>-          l’accueil de nuit, </a:t>
            </a:r>
          </a:p>
          <a:p>
            <a:pPr marL="1257300" indent="0">
              <a:buFontTx/>
              <a:buNone/>
              <a:defRPr/>
            </a:pPr>
            <a:r>
              <a:rPr lang="fr-BE" sz="2000" dirty="0">
                <a:solidFill>
                  <a:schemeClr val="bg1"/>
                </a:solidFill>
              </a:rPr>
              <a:t>-          le travail de rue, </a:t>
            </a:r>
          </a:p>
          <a:p>
            <a:pPr marL="1257300" indent="0">
              <a:buFontTx/>
              <a:buNone/>
              <a:defRPr/>
            </a:pPr>
            <a:r>
              <a:rPr lang="fr-BE" sz="2000" dirty="0">
                <a:solidFill>
                  <a:schemeClr val="bg1"/>
                </a:solidFill>
              </a:rPr>
              <a:t>-          l’urgence sociale;</a:t>
            </a:r>
          </a:p>
          <a:p>
            <a:pPr marL="1257300" indent="0">
              <a:buNone/>
              <a:defRPr/>
            </a:pPr>
            <a:r>
              <a:rPr lang="fr-BE" sz="2000" dirty="0">
                <a:solidFill>
                  <a:schemeClr val="bg1"/>
                </a:solidFill>
              </a:rPr>
              <a:t>-          l’accès au logement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a:extLst>
              <a:ext uri="{FF2B5EF4-FFF2-40B4-BE49-F238E27FC236}">
                <a16:creationId xmlns:a16="http://schemas.microsoft.com/office/drawing/2014/main" id="{BDF0ED5A-20B9-40EB-BE53-9CEB92D3FCE0}"/>
              </a:ext>
            </a:extLst>
          </p:cNvPr>
          <p:cNvSpPr>
            <a:spLocks noGrp="1" noChangeArrowheads="1"/>
          </p:cNvSpPr>
          <p:nvPr>
            <p:ph type="title"/>
            <p:custDataLst>
              <p:tags r:id="rId1"/>
            </p:custDataLst>
          </p:nvPr>
        </p:nvSpPr>
        <p:spPr/>
        <p:txBody>
          <a:bodyPr/>
          <a:lstStyle/>
          <a:p>
            <a:r>
              <a:rPr lang="fr-BE" altLang="fr-FR"/>
              <a:t>A vous…</a:t>
            </a:r>
          </a:p>
        </p:txBody>
      </p:sp>
      <p:sp>
        <p:nvSpPr>
          <p:cNvPr id="79875" name="Espace réservé du contenu 2">
            <a:extLst>
              <a:ext uri="{FF2B5EF4-FFF2-40B4-BE49-F238E27FC236}">
                <a16:creationId xmlns:a16="http://schemas.microsoft.com/office/drawing/2014/main" id="{ECE70FF1-B169-4938-956E-7EBCB4F5F2B6}"/>
              </a:ext>
            </a:extLst>
          </p:cNvPr>
          <p:cNvSpPr>
            <a:spLocks noGrp="1" noChangeArrowheads="1"/>
          </p:cNvSpPr>
          <p:nvPr>
            <p:ph idx="1"/>
            <p:custDataLst>
              <p:tags r:id="rId2"/>
            </p:custDataLst>
          </p:nvPr>
        </p:nvSpPr>
        <p:spPr/>
        <p:txBody>
          <a:bodyPr/>
          <a:lstStyle/>
          <a:p>
            <a:pPr algn="just"/>
            <a:r>
              <a:rPr lang="fr-BE" altLang="fr-FR" dirty="0"/>
              <a:t>Vous êtes des acteurs de changements</a:t>
            </a:r>
          </a:p>
          <a:p>
            <a:pPr algn="just"/>
            <a:r>
              <a:rPr lang="fr-BE" altLang="fr-FR" dirty="0"/>
              <a:t>En petit groupe, vous disposez de 10 min pour 3 propositions qui devraient être mises en place.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3">
            <a:extLst>
              <a:ext uri="{FF2B5EF4-FFF2-40B4-BE49-F238E27FC236}">
                <a16:creationId xmlns:a16="http://schemas.microsoft.com/office/drawing/2014/main" id="{CED62A78-6005-4D04-BE39-9F94468F6B5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601518F1-766F-458F-A300-3EE9B3752476}"/>
              </a:ext>
            </a:extLst>
          </p:cNvPr>
          <p:cNvSpPr>
            <a:spLocks noGrp="1" noChangeArrowheads="1"/>
          </p:cNvSpPr>
          <p:nvPr>
            <p:ph type="title"/>
            <p:custDataLst>
              <p:tags r:id="rId1"/>
            </p:custDataLst>
          </p:nvPr>
        </p:nvSpPr>
        <p:spPr>
          <a:xfrm>
            <a:off x="395288" y="188913"/>
            <a:ext cx="8229600" cy="981075"/>
          </a:xfrm>
        </p:spPr>
        <p:txBody>
          <a:bodyPr/>
          <a:lstStyle/>
          <a:p>
            <a:pPr eaLnBrk="1" hangingPunct="1"/>
            <a:r>
              <a:rPr lang="fr-BE" altLang="fr-FR" sz="2800"/>
              <a:t>2. Le taux de risque de pauvreté de la</a:t>
            </a:r>
            <a:br>
              <a:rPr lang="fr-BE" altLang="fr-FR" sz="2800"/>
            </a:br>
            <a:r>
              <a:rPr lang="fr-BE" altLang="fr-FR" sz="2800"/>
              <a:t> population belge ? </a:t>
            </a:r>
          </a:p>
        </p:txBody>
      </p:sp>
      <p:pic>
        <p:nvPicPr>
          <p:cNvPr id="4" name="Image 3">
            <a:extLst>
              <a:ext uri="{FF2B5EF4-FFF2-40B4-BE49-F238E27FC236}">
                <a16:creationId xmlns:a16="http://schemas.microsoft.com/office/drawing/2014/main" id="{4032128B-B2A9-1CB0-7257-B4FB74845C1A}"/>
              </a:ext>
            </a:extLst>
          </p:cNvPr>
          <p:cNvPicPr>
            <a:picLocks noChangeAspect="1"/>
          </p:cNvPicPr>
          <p:nvPr>
            <p:custDataLst>
              <p:tags r:id="rId2"/>
            </p:custDataLst>
          </p:nvPr>
        </p:nvPicPr>
        <p:blipFill rotWithShape="1">
          <a:blip r:embed="rId6"/>
          <a:srcRect l="54725" t="42930" r="12200" b="28791"/>
          <a:stretch/>
        </p:blipFill>
        <p:spPr>
          <a:xfrm>
            <a:off x="70992" y="1916832"/>
            <a:ext cx="9073008" cy="25922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03" name="Rectangle 3">
            <a:extLst>
              <a:ext uri="{FF2B5EF4-FFF2-40B4-BE49-F238E27FC236}">
                <a16:creationId xmlns:a16="http://schemas.microsoft.com/office/drawing/2014/main" id="{0621C846-0AF9-4E07-88B7-AD9136BB6A9C}"/>
              </a:ext>
            </a:extLst>
          </p:cNvPr>
          <p:cNvSpPr>
            <a:spLocks noGrp="1" noChangeArrowheads="1"/>
          </p:cNvSpPr>
          <p:nvPr>
            <p:ph type="body" idx="1"/>
            <p:custDataLst>
              <p:tags r:id="rId1"/>
            </p:custDataLst>
          </p:nvPr>
        </p:nvSpPr>
        <p:spPr>
          <a:xfrm>
            <a:off x="457200" y="1855788"/>
            <a:ext cx="8507413" cy="4525962"/>
          </a:xfrm>
        </p:spPr>
        <p:txBody>
          <a:bodyPr/>
          <a:lstStyle/>
          <a:p>
            <a:pPr marL="0" indent="0" eaLnBrk="1" hangingPunct="1">
              <a:buFontTx/>
              <a:buNone/>
              <a:defRPr/>
            </a:pPr>
            <a:r>
              <a:rPr lang="fr-BE" altLang="fr-FR" dirty="0"/>
              <a:t>3b. Au CPAS, je peux bénéficier notamment si</a:t>
            </a:r>
          </a:p>
          <a:p>
            <a:pPr marL="0" indent="0" algn="ctr" eaLnBrk="1" hangingPunct="1">
              <a:buFontTx/>
              <a:buNone/>
              <a:defRPr/>
            </a:pPr>
            <a:r>
              <a:rPr lang="fr-BE" altLang="fr-FR" dirty="0"/>
              <a:t> je suis seul(e)? </a:t>
            </a:r>
          </a:p>
          <a:p>
            <a:pPr eaLnBrk="1" hangingPunct="1">
              <a:defRPr/>
            </a:pPr>
            <a:endParaRPr lang="fr-BE" altLang="fr-FR" dirty="0"/>
          </a:p>
          <a:p>
            <a:pPr algn="ctr" eaLnBrk="1" hangingPunct="1">
              <a:buFont typeface="Wingdings" panose="05000000000000000000" pitchFamily="2" charset="2"/>
              <a:buChar char="q"/>
              <a:defRPr/>
            </a:pPr>
            <a:r>
              <a:rPr lang="fr-BE" altLang="fr-FR" dirty="0"/>
              <a:t> 1 024,41 €</a:t>
            </a:r>
          </a:p>
          <a:p>
            <a:pPr algn="ctr" eaLnBrk="1" hangingPunct="1">
              <a:buFont typeface="Wingdings" panose="05000000000000000000" pitchFamily="2" charset="2"/>
              <a:buChar char="q"/>
              <a:defRPr/>
            </a:pPr>
            <a:r>
              <a:rPr lang="fr-BE" altLang="fr-FR" dirty="0"/>
              <a:t> 1 198,73 €</a:t>
            </a:r>
          </a:p>
          <a:p>
            <a:pPr algn="ctr" eaLnBrk="1" hangingPunct="1">
              <a:buFont typeface="Wingdings" panose="05000000000000000000" pitchFamily="2" charset="2"/>
              <a:buChar char="q"/>
              <a:defRPr/>
            </a:pPr>
            <a:r>
              <a:rPr lang="fr-BE" altLang="fr-FR" dirty="0"/>
              <a:t> 1 263,17 €</a:t>
            </a:r>
            <a:endParaRPr lang="fr-FR" altLang="fr-F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12117</TotalTime>
  <Words>2108</Words>
  <Application>Microsoft Office PowerPoint</Application>
  <PresentationFormat>Affichage à l'écran (4:3)</PresentationFormat>
  <Paragraphs>292</Paragraphs>
  <Slides>73</Slides>
  <Notes>5</Notes>
  <HiddenSlides>0</HiddenSlides>
  <MMClips>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73</vt:i4>
      </vt:variant>
    </vt:vector>
  </HeadingPairs>
  <TitlesOfParts>
    <vt:vector size="78" baseType="lpstr">
      <vt:lpstr>Arial</vt:lpstr>
      <vt:lpstr>Calibri</vt:lpstr>
      <vt:lpstr>Roboto</vt:lpstr>
      <vt:lpstr>Wingdings</vt:lpstr>
      <vt:lpstr>Diseño predeterminado</vt:lpstr>
      <vt:lpstr>La pauvreté </vt:lpstr>
      <vt:lpstr>Les invisibles </vt:lpstr>
      <vt:lpstr>Présentation PowerPoint</vt:lpstr>
      <vt:lpstr>Présentation PowerPoint</vt:lpstr>
      <vt:lpstr>Présentation PowerPoint</vt:lpstr>
      <vt:lpstr>Présentation PowerPoint</vt:lpstr>
      <vt:lpstr>Présentation PowerPoint</vt:lpstr>
      <vt:lpstr>2. Le taux de risque de pauvreté de la  population belge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PRECARITE CLIMATIQUE</vt:lpstr>
      <vt:lpstr>UN NOUVEL ACTEUR…</vt:lpstr>
      <vt:lpstr>Présentation PowerPoint</vt:lpstr>
      <vt:lpstr>Présentation PowerPoint</vt:lpstr>
      <vt:lpstr>Présentation PowerPoint</vt:lpstr>
      <vt:lpstr>Présentation PowerPoint</vt:lpstr>
      <vt:lpstr>Présentation PowerPoint</vt:lpstr>
      <vt:lpstr>Présentation PowerPoint</vt:lpstr>
      <vt:lpstr>PAUVRETÉ, PAUVRETÉ, PAUVRETÉ ??? </vt:lpstr>
      <vt:lpstr>Présentation PowerPoint</vt:lpstr>
      <vt:lpstr>Définition</vt:lpstr>
      <vt:lpstr>Présentation PowerPoint</vt:lpstr>
      <vt:lpstr>Définition</vt:lpstr>
      <vt:lpstr>Présentation PowerPoint</vt:lpstr>
      <vt:lpstr>Le risque de pauvreté a un baromètre</vt:lpstr>
      <vt:lpstr>Présentation PowerPoint</vt:lpstr>
      <vt:lpstr>Présentation PowerPoint</vt:lpstr>
      <vt:lpstr>Et en Wallonie?</vt:lpstr>
      <vt:lpstr>Polaroïd d’une personne précaire en Wallonie</vt:lpstr>
      <vt:lpstr>CECI EST UNE FICTION?!</vt:lpstr>
      <vt:lpstr>Présentation PowerPoint</vt:lpstr>
      <vt:lpstr>Présentation PowerPoint</vt:lpstr>
      <vt:lpstr>CONSTATS - SOLUTIONS</vt:lpstr>
      <vt:lpstr>Présentation PowerPoint</vt:lpstr>
      <vt:lpstr>Présentation PowerPoint</vt:lpstr>
      <vt:lpstr>Présentation PowerPoint</vt:lpstr>
      <vt:lpstr>Présentation PowerPoint</vt:lpstr>
      <vt:lpstr> La problématique de l’exclusion au logement en Wallonie</vt:lpstr>
      <vt:lpstr> Sans chez-soi, sans droits, sans choix</vt:lpstr>
      <vt:lpstr> Sans chez-soi, sans droits, sans choix</vt:lpstr>
      <vt:lpstr>Les nouveaux défis…</vt:lpstr>
      <vt:lpstr>PAUVROPHOBIE</vt:lpstr>
      <vt:lpstr>Présentation PowerPoint</vt:lpstr>
      <vt:lpstr>Présentation PowerPoint</vt:lpstr>
      <vt:lpstr>Présentation PowerPoint</vt:lpstr>
      <vt:lpstr>Les pistes connues et en construction</vt:lpstr>
      <vt:lpstr>Housing-First</vt:lpstr>
      <vt:lpstr>Housing First</vt:lpstr>
      <vt:lpstr>Présentation PowerPoint</vt:lpstr>
      <vt:lpstr>Le Housing-First Namurois après six ans d’existence c’est…</vt:lpstr>
      <vt:lpstr>A Namur…</vt:lpstr>
      <vt:lpstr>A Namur au fait…</vt:lpstr>
      <vt:lpstr>RSUN</vt:lpstr>
      <vt:lpstr>A vous…</vt:lpstr>
      <vt:lpstr>Présentation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Olivier HISSETTE</cp:lastModifiedBy>
  <cp:revision>818</cp:revision>
  <cp:lastPrinted>2021-12-06T00:26:34Z</cp:lastPrinted>
  <dcterms:created xsi:type="dcterms:W3CDTF">2010-05-23T14:28:12Z</dcterms:created>
  <dcterms:modified xsi:type="dcterms:W3CDTF">2023-12-11T23:58:08Z</dcterms:modified>
</cp:coreProperties>
</file>